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omments/modernComment_12B_C4987B3C.xml" ContentType="application/vnd.ms-powerpoint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5"/>
  </p:handoutMasterIdLst>
  <p:sldIdLst>
    <p:sldId id="265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99" r:id="rId10"/>
    <p:sldId id="300" r:id="rId11"/>
    <p:sldId id="275" r:id="rId12"/>
    <p:sldId id="301" r:id="rId13"/>
    <p:sldId id="302" r:id="rId14"/>
    <p:sldId id="303" r:id="rId15"/>
    <p:sldId id="279" r:id="rId16"/>
    <p:sldId id="280" r:id="rId17"/>
    <p:sldId id="281" r:id="rId18"/>
    <p:sldId id="304" r:id="rId19"/>
    <p:sldId id="305" r:id="rId20"/>
    <p:sldId id="306" r:id="rId21"/>
    <p:sldId id="285" r:id="rId22"/>
    <p:sldId id="286" r:id="rId23"/>
    <p:sldId id="287" r:id="rId24"/>
    <p:sldId id="307" r:id="rId25"/>
    <p:sldId id="308" r:id="rId26"/>
    <p:sldId id="288" r:id="rId27"/>
    <p:sldId id="309" r:id="rId28"/>
    <p:sldId id="290" r:id="rId29"/>
    <p:sldId id="310" r:id="rId30"/>
    <p:sldId id="292" r:id="rId31"/>
    <p:sldId id="293" r:id="rId32"/>
    <p:sldId id="311" r:id="rId33"/>
    <p:sldId id="298" r:id="rId3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C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215" d="100"/>
          <a:sy n="215" d="100"/>
        </p:scale>
        <p:origin x="21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omments/modernComment_12B_C4987B3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A1D2B52-BE67-4F97-B599-E59BD3BE63F9}" authorId="{EE461CCD-8DBA-60D9-742B-874F0C9EA399}" created="2025-11-21T15:20:44.459">
    <pc:sldMkLst xmlns:pc="http://schemas.microsoft.com/office/powerpoint/2013/main/command">
      <pc:docMk/>
      <pc:sldMk cId="1048616919" sldId="269"/>
    </pc:sldMkLst>
    <p188:txBody>
      <a:bodyPr/>
      <a:lstStyle/>
      <a:p>
        <a:r>
          <a:rPr lang="uk-UA"/>
          <a:t>2025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B25C5-7578-4BB0-A64B-460C56928A1E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C2322-6972-4806-AD68-58165845C5B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85680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/>
          <p:cNvSpPr/>
          <p:nvPr userDrawn="1"/>
        </p:nvSpPr>
        <p:spPr>
          <a:xfrm>
            <a:off x="0" y="0"/>
            <a:ext cx="9144000" cy="3851856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" y="2196"/>
            <a:ext cx="9135024" cy="514130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15" y="3898055"/>
            <a:ext cx="1620093" cy="10802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171" y="1171977"/>
            <a:ext cx="813095" cy="81256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9"/>
          <a:stretch/>
        </p:blipFill>
        <p:spPr>
          <a:xfrm>
            <a:off x="3902" y="2202287"/>
            <a:ext cx="429095" cy="84476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900" y="-46199"/>
            <a:ext cx="598869" cy="5988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95"/>
          <a:stretch/>
        </p:blipFill>
        <p:spPr>
          <a:xfrm>
            <a:off x="1397052" y="4750096"/>
            <a:ext cx="787321" cy="39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3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/>
          <p:cNvSpPr/>
          <p:nvPr userDrawn="1"/>
        </p:nvSpPr>
        <p:spPr>
          <a:xfrm>
            <a:off x="0" y="1294316"/>
            <a:ext cx="9144000" cy="3851856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44"/>
          <a:stretch/>
        </p:blipFill>
        <p:spPr>
          <a:xfrm>
            <a:off x="8976" y="1296518"/>
            <a:ext cx="9135024" cy="384859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15" y="118124"/>
            <a:ext cx="1620093" cy="10802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171" y="2466301"/>
            <a:ext cx="813095" cy="81256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9"/>
          <a:stretch/>
        </p:blipFill>
        <p:spPr>
          <a:xfrm>
            <a:off x="3902" y="2923500"/>
            <a:ext cx="429095" cy="84476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456" y="-46199"/>
            <a:ext cx="598869" cy="5988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95"/>
          <a:stretch/>
        </p:blipFill>
        <p:spPr>
          <a:xfrm>
            <a:off x="4069405" y="4750096"/>
            <a:ext cx="787321" cy="39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12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кутник 8"/>
          <p:cNvSpPr/>
          <p:nvPr userDrawn="1"/>
        </p:nvSpPr>
        <p:spPr>
          <a:xfrm>
            <a:off x="6729211" y="0"/>
            <a:ext cx="2414789" cy="5143500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44" y="3788603"/>
            <a:ext cx="1620093" cy="10802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" y="0"/>
            <a:ext cx="9138926" cy="51435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057" y="3136003"/>
            <a:ext cx="813095" cy="8125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456" y="-46199"/>
            <a:ext cx="598869" cy="5988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95"/>
          <a:stretch/>
        </p:blipFill>
        <p:spPr>
          <a:xfrm>
            <a:off x="4069405" y="4750096"/>
            <a:ext cx="787321" cy="39501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9"/>
          <a:stretch/>
        </p:blipFill>
        <p:spPr>
          <a:xfrm>
            <a:off x="3902" y="2923500"/>
            <a:ext cx="429095" cy="84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50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 userDrawn="1"/>
        </p:nvSpPr>
        <p:spPr>
          <a:xfrm>
            <a:off x="0" y="2569335"/>
            <a:ext cx="9144000" cy="2574165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15" y="118124"/>
            <a:ext cx="1620093" cy="10802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94"/>
          <a:stretch/>
        </p:blipFill>
        <p:spPr>
          <a:xfrm>
            <a:off x="8976" y="2577966"/>
            <a:ext cx="9135024" cy="25607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320" y="3768262"/>
            <a:ext cx="813095" cy="8125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9"/>
          <a:stretch/>
        </p:blipFill>
        <p:spPr>
          <a:xfrm>
            <a:off x="8976" y="920835"/>
            <a:ext cx="429095" cy="8447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026" y="2207603"/>
            <a:ext cx="598869" cy="5988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95"/>
          <a:stretch/>
        </p:blipFill>
        <p:spPr>
          <a:xfrm>
            <a:off x="2948943" y="4752287"/>
            <a:ext cx="787321" cy="39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35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6"/>
          <a:stretch/>
        </p:blipFill>
        <p:spPr>
          <a:xfrm>
            <a:off x="-1" y="-1"/>
            <a:ext cx="9144001" cy="5132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481" y="4153433"/>
            <a:ext cx="813095" cy="8125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1" r="1"/>
          <a:stretch/>
        </p:blipFill>
        <p:spPr>
          <a:xfrm>
            <a:off x="3664040" y="3232592"/>
            <a:ext cx="858000" cy="8447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90" y="0"/>
            <a:ext cx="598869" cy="5988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5" b="3962"/>
          <a:stretch/>
        </p:blipFill>
        <p:spPr>
          <a:xfrm>
            <a:off x="0" y="1034541"/>
            <a:ext cx="406538" cy="75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16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" y="0"/>
            <a:ext cx="9138926" cy="5143500"/>
          </a:xfrm>
          <a:prstGeom prst="rect">
            <a:avLst/>
          </a:prstGeom>
        </p:spPr>
      </p:pic>
      <p:sp>
        <p:nvSpPr>
          <p:cNvPr id="7" name="Прямокутник 6"/>
          <p:cNvSpPr/>
          <p:nvPr userDrawn="1"/>
        </p:nvSpPr>
        <p:spPr>
          <a:xfrm>
            <a:off x="0" y="0"/>
            <a:ext cx="9144000" cy="1275008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6977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 userDrawn="1"/>
        </p:nvSpPr>
        <p:spPr>
          <a:xfrm>
            <a:off x="0" y="0"/>
            <a:ext cx="9144000" cy="1275008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127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" y="0"/>
            <a:ext cx="913892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65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2029E-E3A8-4204-BDEE-0798EB9DD63B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D4FE4-04C3-4447-A1BC-794AC5E9B3E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9336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7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jpe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jpg"/><Relationship Id="rId2" Type="http://schemas.microsoft.com/office/2018/10/relationships/comments" Target="../comments/modernComment_12B_C4987B3C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08" y="4128204"/>
            <a:ext cx="5311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Доповідач  - </a:t>
            </a:r>
            <a:r>
              <a:rPr lang="uk-UA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Денис МАЗУРЕНКО</a:t>
            </a:r>
          </a:p>
          <a:p>
            <a:r>
              <a:rPr lang="uk-UA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директор департаменту </a:t>
            </a:r>
          </a:p>
          <a:p>
            <a:r>
              <a:rPr lang="uk-UA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капітального будівництва </a:t>
            </a:r>
          </a:p>
        </p:txBody>
      </p:sp>
      <p:sp>
        <p:nvSpPr>
          <p:cNvPr id="6" name="Округлений прямокутник 10"/>
          <p:cNvSpPr/>
          <p:nvPr/>
        </p:nvSpPr>
        <p:spPr>
          <a:xfrm>
            <a:off x="2195228" y="0"/>
            <a:ext cx="6948772" cy="504056"/>
          </a:xfrm>
          <a:prstGeom prst="roundRect">
            <a:avLst>
              <a:gd name="adj" fmla="val 22933"/>
            </a:avLst>
          </a:prstGeom>
          <a:gradFill>
            <a:gsLst>
              <a:gs pos="0">
                <a:schemeClr val="bg1">
                  <a:lumMod val="75000"/>
                  <a:alpha val="29000"/>
                </a:schemeClr>
              </a:gs>
              <a:gs pos="35000">
                <a:schemeClr val="dk1">
                  <a:tint val="37000"/>
                  <a:satMod val="300000"/>
                  <a:alpha val="54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16200000" scaled="1"/>
          </a:gradFill>
          <a:ln w="19050"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uk-UA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 panose="00000500000000000000" pitchFamily="50" charset="0"/>
                <a:cs typeface="Times New Roman" pitchFamily="18" charset="0"/>
              </a:rPr>
              <a:t>Департамент капітального будівництва міської ради  </a:t>
            </a:r>
            <a:endParaRPr lang="ru-RU" sz="1600" b="1" i="1" dirty="0">
              <a:latin typeface="Vinnytsia Sans" panose="00000500000000000000" pitchFamily="50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29308" y="995030"/>
            <a:ext cx="911469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0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innytsia Sans" panose="00000500000000000000" pitchFamily="50" charset="0"/>
              </a:rPr>
              <a:t>Звіт</a:t>
            </a:r>
            <a:br>
              <a:rPr lang="uk-UA" sz="30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innytsia Sans" panose="00000500000000000000" pitchFamily="50" charset="0"/>
              </a:rPr>
            </a:br>
            <a:r>
              <a:rPr lang="uk-UA" sz="30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innytsia Sans" panose="00000500000000000000" pitchFamily="50" charset="0"/>
              </a:rPr>
              <a:t>департаменту </a:t>
            </a:r>
            <a:r>
              <a:rPr lang="ru-RU" sz="30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innytsia Sans" panose="00000500000000000000" pitchFamily="50" charset="0"/>
              </a:rPr>
              <a:t>кап</a:t>
            </a:r>
            <a:r>
              <a:rPr lang="uk-UA" sz="30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innytsia Sans" panose="00000500000000000000" pitchFamily="50" charset="0"/>
              </a:rPr>
              <a:t>ітального будівництва</a:t>
            </a:r>
            <a:br>
              <a:rPr lang="uk-UA" sz="30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innytsia Sans" panose="00000500000000000000" pitchFamily="50" charset="0"/>
              </a:rPr>
            </a:br>
            <a:r>
              <a:rPr lang="uk-UA" sz="30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innytsia Sans" panose="00000500000000000000" pitchFamily="50" charset="0"/>
              </a:rPr>
              <a:t>за </a:t>
            </a:r>
            <a:r>
              <a:rPr lang="uk-UA" sz="30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2025</a:t>
            </a:r>
            <a:r>
              <a:rPr lang="uk-UA" sz="30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innytsia Sans" panose="00000500000000000000" pitchFamily="50" charset="0"/>
              </a:rPr>
              <a:t> рік </a:t>
            </a:r>
            <a:br>
              <a:rPr lang="uk-UA" sz="30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innytsia Sans" panose="00000500000000000000" pitchFamily="50" charset="0"/>
              </a:rPr>
            </a:br>
            <a:r>
              <a:rPr lang="uk-UA" sz="30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innytsia Sans" panose="00000500000000000000" pitchFamily="50" charset="0"/>
              </a:rPr>
              <a:t>по виконанню бюджетних </a:t>
            </a:r>
          </a:p>
          <a:p>
            <a:pPr algn="ctr"/>
            <a:r>
              <a:rPr lang="uk-UA" sz="30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innytsia Sans" panose="00000500000000000000" pitchFamily="50" charset="0"/>
              </a:rPr>
              <a:t>програм та досягненню поставлених цілей</a:t>
            </a:r>
            <a:endParaRPr lang="uk-UA" sz="3000" b="1" dirty="0">
              <a:latin typeface="Vinnytsia Sa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543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13065"/>
            <a:ext cx="92696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dirty="0">
                <a:latin typeface="Vinnytsia Sans" panose="00000500000000000000" pitchFamily="50" charset="0"/>
              </a:rPr>
              <a:t>Нове будівництво споруди цивільного захисту, протирадіаційне укриття комунального закладу " Дошкільний навчальний заклад № 60 Вінницької міської ради" по </a:t>
            </a:r>
            <a:r>
              <a:rPr lang="uk-UA" sz="1400" dirty="0" err="1">
                <a:latin typeface="Vinnytsia Sans" panose="00000500000000000000" pitchFamily="50" charset="0"/>
              </a:rPr>
              <a:t>просп</a:t>
            </a:r>
            <a:r>
              <a:rPr lang="uk-UA" sz="1400" dirty="0">
                <a:latin typeface="Vinnytsia Sans" panose="00000500000000000000" pitchFamily="50" charset="0"/>
              </a:rPr>
              <a:t>. Космонавтів, 48 в м. Вінниці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3447" y="4426831"/>
            <a:ext cx="4199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>
                <a:latin typeface="Vinnytsia Sans" panose="00000500000000000000" pitchFamily="50" charset="0"/>
              </a:rPr>
              <a:t>Кошторисна вартість: 43,03 млн грн</a:t>
            </a:r>
          </a:p>
          <a:p>
            <a:r>
              <a:rPr lang="uk-UA" sz="1200" dirty="0">
                <a:latin typeface="Vinnytsia Sans" panose="00000500000000000000" pitchFamily="50" charset="0"/>
              </a:rPr>
              <a:t>Місткість: </a:t>
            </a:r>
            <a:r>
              <a:rPr lang="ru-RU" sz="1200" dirty="0">
                <a:latin typeface="Vinnytsia Sans" panose="00000500000000000000" pitchFamily="50" charset="0"/>
              </a:rPr>
              <a:t>475 </a:t>
            </a:r>
            <a:r>
              <a:rPr lang="ru-RU" sz="1200" dirty="0" err="1">
                <a:latin typeface="Vinnytsia Sans" panose="00000500000000000000" pitchFamily="50" charset="0"/>
              </a:rPr>
              <a:t>осіб</a:t>
            </a:r>
            <a:endParaRPr lang="uk-UA" sz="1200" dirty="0">
              <a:latin typeface="Vinnytsia Sans" panose="00000500000000000000" pitchFamily="50" charset="0"/>
            </a:endParaRPr>
          </a:p>
          <a:p>
            <a:r>
              <a:rPr lang="uk-UA" sz="1200" dirty="0">
                <a:latin typeface="Vinnytsia Sans" panose="00000500000000000000" pitchFamily="50" charset="0"/>
              </a:rPr>
              <a:t>Площа: 735 м</a:t>
            </a:r>
            <a:r>
              <a:rPr lang="uk-UA" sz="1200" baseline="30000" dirty="0">
                <a:latin typeface="Vinnytsia Sans" panose="00000500000000000000" pitchFamily="50" charset="0"/>
              </a:rPr>
              <a:t>2</a:t>
            </a:r>
            <a:endParaRPr lang="uk-UA" sz="1200" dirty="0">
              <a:latin typeface="Vinnytsia Sans" panose="00000500000000000000" pitchFamily="50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024" y="2822699"/>
            <a:ext cx="3376519" cy="2250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30" y="674809"/>
            <a:ext cx="5173317" cy="3752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024" y="536284"/>
            <a:ext cx="3375737" cy="22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39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6986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err="1">
                <a:latin typeface="Vinnytsia Sans" panose="00000500000000000000" pitchFamily="50" charset="0"/>
              </a:rPr>
              <a:t>Нове</a:t>
            </a:r>
            <a:r>
              <a:rPr lang="ru-RU" sz="1400" dirty="0">
                <a:latin typeface="Vinnytsia Sans" panose="00000500000000000000" pitchFamily="50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</a:rPr>
              <a:t>будівництво</a:t>
            </a:r>
            <a:r>
              <a:rPr lang="ru-RU" sz="1400" dirty="0">
                <a:latin typeface="Vinnytsia Sans" panose="00000500000000000000" pitchFamily="50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</a:rPr>
              <a:t>споруди</a:t>
            </a:r>
            <a:r>
              <a:rPr lang="ru-RU" sz="1400" dirty="0">
                <a:latin typeface="Vinnytsia Sans" panose="00000500000000000000" pitchFamily="50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</a:rPr>
              <a:t>цивільного</a:t>
            </a:r>
            <a:r>
              <a:rPr lang="ru-RU" sz="1400" dirty="0">
                <a:latin typeface="Vinnytsia Sans" panose="00000500000000000000" pitchFamily="50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</a:rPr>
              <a:t>захисту</a:t>
            </a:r>
            <a:r>
              <a:rPr lang="ru-RU" sz="1400" dirty="0">
                <a:latin typeface="Vinnytsia Sans" panose="00000500000000000000" pitchFamily="50" charset="0"/>
              </a:rPr>
              <a:t>, </a:t>
            </a:r>
            <a:r>
              <a:rPr lang="ru-RU" sz="1400" dirty="0" err="1">
                <a:latin typeface="Vinnytsia Sans" panose="00000500000000000000" pitchFamily="50" charset="0"/>
              </a:rPr>
              <a:t>протирадіаційне</a:t>
            </a:r>
            <a:r>
              <a:rPr lang="ru-RU" sz="1400" dirty="0">
                <a:latin typeface="Vinnytsia Sans" panose="00000500000000000000" pitchFamily="50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</a:rPr>
              <a:t>укриття</a:t>
            </a:r>
            <a:r>
              <a:rPr lang="ru-RU" sz="1400" dirty="0">
                <a:latin typeface="Vinnytsia Sans" panose="00000500000000000000" pitchFamily="50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</a:rPr>
              <a:t>комунального</a:t>
            </a:r>
            <a:r>
              <a:rPr lang="ru-RU" sz="1400" dirty="0">
                <a:latin typeface="Vinnytsia Sans" panose="00000500000000000000" pitchFamily="50" charset="0"/>
              </a:rPr>
              <a:t> закладу "Заклад </a:t>
            </a:r>
            <a:r>
              <a:rPr lang="ru-RU" sz="1400" dirty="0" err="1">
                <a:latin typeface="Vinnytsia Sans" panose="00000500000000000000" pitchFamily="50" charset="0"/>
              </a:rPr>
              <a:t>дошкільної</a:t>
            </a:r>
            <a:r>
              <a:rPr lang="ru-RU" sz="1400" dirty="0">
                <a:latin typeface="Vinnytsia Sans" panose="00000500000000000000" pitchFamily="50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</a:rPr>
              <a:t>освіти</a:t>
            </a:r>
            <a:r>
              <a:rPr lang="ru-RU" sz="1400" dirty="0">
                <a:latin typeface="Vinnytsia Sans" panose="00000500000000000000" pitchFamily="50" charset="0"/>
              </a:rPr>
              <a:t> № 20 </a:t>
            </a:r>
            <a:r>
              <a:rPr lang="ru-RU" sz="1400" dirty="0" err="1">
                <a:latin typeface="Vinnytsia Sans" panose="00000500000000000000" pitchFamily="50" charset="0"/>
              </a:rPr>
              <a:t>Вінницької</a:t>
            </a:r>
            <a:r>
              <a:rPr lang="ru-RU" sz="1400" dirty="0">
                <a:latin typeface="Vinnytsia Sans" panose="00000500000000000000" pitchFamily="50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</a:rPr>
              <a:t>міської</a:t>
            </a:r>
            <a:r>
              <a:rPr lang="ru-RU" sz="1400" dirty="0">
                <a:latin typeface="Vinnytsia Sans" panose="00000500000000000000" pitchFamily="50" charset="0"/>
              </a:rPr>
              <a:t> ради" по </a:t>
            </a:r>
            <a:r>
              <a:rPr lang="ru-RU" sz="1400" dirty="0" err="1">
                <a:latin typeface="Vinnytsia Sans" panose="00000500000000000000" pitchFamily="50" charset="0"/>
              </a:rPr>
              <a:t>вул</a:t>
            </a:r>
            <a:r>
              <a:rPr lang="ru-RU" sz="1400" dirty="0">
                <a:latin typeface="Vinnytsia Sans" panose="00000500000000000000" pitchFamily="50" charset="0"/>
              </a:rPr>
              <a:t>. О. Антонова, 13-А в м. </a:t>
            </a:r>
            <a:r>
              <a:rPr lang="ru-RU" sz="1400" dirty="0" err="1">
                <a:latin typeface="Vinnytsia Sans" panose="00000500000000000000" pitchFamily="50" charset="0"/>
              </a:rPr>
              <a:t>Вінниці</a:t>
            </a:r>
            <a:endParaRPr lang="uk-UA" sz="1400" dirty="0">
              <a:latin typeface="Vinnytsia Sans" panose="00000500000000000000" pitchFamily="5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497169"/>
            <a:ext cx="4199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>
                <a:latin typeface="Vinnytsia Sans" panose="00000500000000000000" pitchFamily="50" charset="0"/>
              </a:rPr>
              <a:t>Кошторисна вартість: 24,7 млн грн</a:t>
            </a:r>
          </a:p>
          <a:p>
            <a:r>
              <a:rPr lang="uk-UA" sz="1200" dirty="0">
                <a:latin typeface="Vinnytsia Sans" panose="00000500000000000000" pitchFamily="50" charset="0"/>
              </a:rPr>
              <a:t>Місткість: 290</a:t>
            </a:r>
            <a:r>
              <a:rPr lang="ru-RU" sz="1200" dirty="0">
                <a:latin typeface="Vinnytsia Sans" panose="00000500000000000000" pitchFamily="50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</a:rPr>
              <a:t>осіб</a:t>
            </a:r>
            <a:endParaRPr lang="uk-UA" sz="1200" dirty="0">
              <a:latin typeface="Vinnytsia Sans" panose="00000500000000000000" pitchFamily="50" charset="0"/>
            </a:endParaRPr>
          </a:p>
          <a:p>
            <a:r>
              <a:rPr lang="uk-UA" sz="1200" dirty="0">
                <a:latin typeface="Vinnytsia Sans" panose="00000500000000000000" pitchFamily="50" charset="0"/>
              </a:rPr>
              <a:t>Площа: 510 м</a:t>
            </a:r>
            <a:r>
              <a:rPr lang="uk-UA" sz="1200" baseline="30000" dirty="0">
                <a:latin typeface="Vinnytsia Sans" panose="00000500000000000000" pitchFamily="50" charset="0"/>
              </a:rPr>
              <a:t>2</a:t>
            </a:r>
            <a:endParaRPr lang="uk-UA" sz="1200" dirty="0">
              <a:latin typeface="Vinnytsia Sans" panose="00000500000000000000" pitchFamily="50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5" y="605526"/>
            <a:ext cx="5800899" cy="3866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959" y="2935303"/>
            <a:ext cx="3068406" cy="2045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898" y="605526"/>
            <a:ext cx="3058467" cy="2171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5132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103614"/>
            <a:ext cx="9143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dirty="0">
                <a:latin typeface="Vinnytsia Sans" panose="00000500000000000000" pitchFamily="50" charset="0"/>
              </a:rPr>
              <a:t>Нове будівництво споруди цивільного захисту, протирадіаційне укриття комунального закладу "Дошкільний навчальний заклад № 36 Вінницької міської ради" по вул. Київська, 124 в м. Вінниці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369281"/>
            <a:ext cx="4199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>
                <a:latin typeface="Vinnytsia Sans" panose="00000500000000000000" pitchFamily="50" charset="0"/>
              </a:rPr>
              <a:t>Кошторисна вартість: 33,3 млн грн</a:t>
            </a:r>
          </a:p>
          <a:p>
            <a:r>
              <a:rPr lang="uk-UA" sz="1200" dirty="0">
                <a:latin typeface="Vinnytsia Sans" panose="00000500000000000000" pitchFamily="50" charset="0"/>
              </a:rPr>
              <a:t>Місткість: </a:t>
            </a:r>
            <a:r>
              <a:rPr lang="ru-RU" sz="1200" dirty="0">
                <a:latin typeface="Vinnytsia Sans" panose="00000500000000000000" pitchFamily="50" charset="0"/>
              </a:rPr>
              <a:t>449 </a:t>
            </a:r>
            <a:r>
              <a:rPr lang="ru-RU" sz="1200" dirty="0" err="1">
                <a:latin typeface="Vinnytsia Sans" panose="00000500000000000000" pitchFamily="50" charset="0"/>
              </a:rPr>
              <a:t>осіб</a:t>
            </a:r>
            <a:r>
              <a:rPr lang="uk-UA" sz="1200" dirty="0">
                <a:latin typeface="Vinnytsia Sans" panose="00000500000000000000" pitchFamily="50" charset="0"/>
              </a:rPr>
              <a:t> </a:t>
            </a:r>
          </a:p>
          <a:p>
            <a:r>
              <a:rPr lang="uk-UA" sz="1200" dirty="0">
                <a:latin typeface="Vinnytsia Sans" panose="00000500000000000000" pitchFamily="50" charset="0"/>
              </a:rPr>
              <a:t>Площа: 759,9 м</a:t>
            </a:r>
            <a:r>
              <a:rPr lang="uk-UA" sz="1200" baseline="30000" dirty="0">
                <a:latin typeface="Vinnytsia Sans" panose="00000500000000000000" pitchFamily="50" charset="0"/>
              </a:rPr>
              <a:t>2</a:t>
            </a:r>
            <a:endParaRPr lang="uk-UA" sz="1200" dirty="0">
              <a:latin typeface="Vinnytsia Sans" panose="00000500000000000000" pitchFamily="50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4" y="1342613"/>
            <a:ext cx="3155606" cy="2360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056" y="979082"/>
            <a:ext cx="2315886" cy="3087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928" y="1342613"/>
            <a:ext cx="3147718" cy="2360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9220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46029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dirty="0">
                <a:latin typeface="Vinnytsia Sans" panose="00000500000000000000" pitchFamily="50" charset="0"/>
                <a:ea typeface="Calibri" panose="020F0502020204030204" pitchFamily="34" charset="0"/>
              </a:rPr>
              <a:t>Нове будівництво споруди цивільного захисту – протирадіаційне укриття  комунального закладу «Дошкільний навчальний заклад №23 Вінницької міської ради» по вул. Олександра Довженка, 3-А в м. Вінниці</a:t>
            </a:r>
            <a:endParaRPr lang="uk-UA" sz="1400" dirty="0">
              <a:latin typeface="Vinnytsia Sans" panose="00000500000000000000" pitchFamily="50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0" y="44971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dirty="0">
                <a:latin typeface="Vinnytsia Sans" panose="00000500000000000000" pitchFamily="50" charset="0"/>
              </a:rPr>
              <a:t>Кошторисна вартість: 46,7 млн грн</a:t>
            </a:r>
          </a:p>
          <a:p>
            <a:r>
              <a:rPr lang="uk-UA" sz="1200" dirty="0">
                <a:latin typeface="Vinnytsia Sans" panose="00000500000000000000" pitchFamily="50" charset="0"/>
              </a:rPr>
              <a:t>Місткість: </a:t>
            </a:r>
            <a:r>
              <a:rPr lang="ru-RU" sz="1200" dirty="0">
                <a:latin typeface="Vinnytsia Sans" panose="00000500000000000000" pitchFamily="50" charset="0"/>
              </a:rPr>
              <a:t>449 </a:t>
            </a:r>
            <a:r>
              <a:rPr lang="ru-RU" sz="1200" dirty="0" err="1">
                <a:latin typeface="Vinnytsia Sans" panose="00000500000000000000" pitchFamily="50" charset="0"/>
              </a:rPr>
              <a:t>осіб</a:t>
            </a:r>
            <a:r>
              <a:rPr lang="uk-UA" sz="1200" dirty="0">
                <a:latin typeface="Vinnytsia Sans" panose="00000500000000000000" pitchFamily="50" charset="0"/>
              </a:rPr>
              <a:t> </a:t>
            </a:r>
          </a:p>
          <a:p>
            <a:r>
              <a:rPr lang="uk-UA" sz="1200" dirty="0">
                <a:latin typeface="Vinnytsia Sans" panose="00000500000000000000" pitchFamily="50" charset="0"/>
              </a:rPr>
              <a:t>Площа: 629 м</a:t>
            </a:r>
            <a:r>
              <a:rPr lang="uk-UA" sz="1200" baseline="30000" dirty="0">
                <a:latin typeface="Vinnytsia Sans" panose="00000500000000000000" pitchFamily="50" charset="0"/>
              </a:rPr>
              <a:t>2</a:t>
            </a:r>
            <a:endParaRPr lang="uk-UA" sz="1200" dirty="0">
              <a:latin typeface="Vinnytsia Sans" panose="00000500000000000000" pitchFamily="50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20" y="784693"/>
            <a:ext cx="4936434" cy="3702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656" y="2854517"/>
            <a:ext cx="2888973" cy="2166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656" y="526774"/>
            <a:ext cx="2888973" cy="2166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171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-30774" y="-41893"/>
            <a:ext cx="91747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Нове будівництво споруди цивільного захисту, протирадіаційне укриття комунального закладу "Дошкільний навчальний заклад №38 Вінницької міської ради" по вул. Юрія Смирнова, 6а </a:t>
            </a:r>
          </a:p>
          <a:p>
            <a:pPr algn="just"/>
            <a:r>
              <a:rPr lang="uk-UA" sz="14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в м. Вінниці</a:t>
            </a:r>
            <a:endParaRPr lang="uk-UA" sz="1400" dirty="0">
              <a:latin typeface="Vinnytsia Sans" panose="00000500000000000000" pitchFamily="50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-15388" y="44971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dirty="0">
                <a:latin typeface="Vinnytsia Sans" panose="00000500000000000000" pitchFamily="50" charset="0"/>
              </a:rPr>
              <a:t>Кошторисна вартість: 50,04 млн грн</a:t>
            </a:r>
          </a:p>
          <a:p>
            <a:r>
              <a:rPr lang="uk-UA" sz="1200" dirty="0">
                <a:latin typeface="Vinnytsia Sans" panose="00000500000000000000" pitchFamily="50" charset="0"/>
              </a:rPr>
              <a:t>Місткість: </a:t>
            </a:r>
            <a:r>
              <a:rPr lang="ru-RU" sz="1200" dirty="0">
                <a:latin typeface="Vinnytsia Sans" panose="00000500000000000000" pitchFamily="50" charset="0"/>
              </a:rPr>
              <a:t>436 </a:t>
            </a:r>
            <a:r>
              <a:rPr lang="ru-RU" sz="1200" dirty="0" err="1">
                <a:latin typeface="Vinnytsia Sans" panose="00000500000000000000" pitchFamily="50" charset="0"/>
              </a:rPr>
              <a:t>осіб</a:t>
            </a:r>
            <a:r>
              <a:rPr lang="uk-UA" sz="1200" dirty="0">
                <a:latin typeface="Vinnytsia Sans" panose="00000500000000000000" pitchFamily="50" charset="0"/>
              </a:rPr>
              <a:t> </a:t>
            </a:r>
          </a:p>
          <a:p>
            <a:r>
              <a:rPr lang="uk-UA" sz="1200" dirty="0">
                <a:latin typeface="Vinnytsia Sans" panose="00000500000000000000" pitchFamily="50" charset="0"/>
              </a:rPr>
              <a:t>Площа: 746 м</a:t>
            </a:r>
            <a:r>
              <a:rPr lang="uk-UA" sz="1200" baseline="30000" dirty="0">
                <a:latin typeface="Vinnytsia Sans" panose="00000500000000000000" pitchFamily="50" charset="0"/>
              </a:rPr>
              <a:t>2</a:t>
            </a:r>
            <a:endParaRPr lang="uk-UA" sz="1200" dirty="0">
              <a:latin typeface="Vinnytsia Sans" panose="00000500000000000000" pitchFamily="50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12" y="635036"/>
            <a:ext cx="5108713" cy="3831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274" y="635036"/>
            <a:ext cx="2601124" cy="1950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274" y="2872609"/>
            <a:ext cx="2596966" cy="194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539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329240" y="1355532"/>
            <a:ext cx="66549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u="sng" dirty="0">
                <a:solidFill>
                  <a:srgbClr val="FF0000"/>
                </a:solidFill>
                <a:latin typeface="Vinnytsia Sans" panose="00000500000000000000" pitchFamily="50" charset="0"/>
              </a:rPr>
              <a:t>БУДІВНИЦТВО УСТАНОВ</a:t>
            </a:r>
          </a:p>
          <a:p>
            <a:pPr algn="ctr"/>
            <a:r>
              <a:rPr lang="uk-UA" sz="3200" b="1" u="sng" dirty="0">
                <a:solidFill>
                  <a:srgbClr val="FF0000"/>
                </a:solidFill>
                <a:latin typeface="Vinnytsia Sans" panose="00000500000000000000" pitchFamily="50" charset="0"/>
              </a:rPr>
              <a:t> ТА ЗАКЛАДІВ</a:t>
            </a:r>
          </a:p>
          <a:p>
            <a:pPr algn="ctr"/>
            <a:r>
              <a:rPr lang="uk-UA" sz="3200" b="1" u="sng" dirty="0">
                <a:solidFill>
                  <a:srgbClr val="FF0000"/>
                </a:solidFill>
                <a:latin typeface="Vinnytsia Sans" panose="00000500000000000000" pitchFamily="50" charset="0"/>
              </a:rPr>
              <a:t>(заходи з енергозбереження)</a:t>
            </a:r>
          </a:p>
        </p:txBody>
      </p:sp>
    </p:spTree>
    <p:extLst>
      <p:ext uri="{BB962C8B-B14F-4D97-AF65-F5344CB8AC3E}">
        <p14:creationId xmlns:p14="http://schemas.microsoft.com/office/powerpoint/2010/main" val="2308797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901" y="32906"/>
            <a:ext cx="89743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400" dirty="0">
                <a:latin typeface="Vinnytsia Sans" panose="00000500000000000000" pitchFamily="50" charset="0"/>
              </a:rPr>
              <a:t>Реконструкція комплексу будівель КНП "ВМКЛ "Центр матері та дитини" з заходами енергозбереження та улаштуванням протирадіаційного укриття по </a:t>
            </a:r>
            <a:r>
              <a:rPr lang="uk-UA" sz="1400" dirty="0" err="1">
                <a:latin typeface="Vinnytsia Sans" panose="00000500000000000000" pitchFamily="50" charset="0"/>
              </a:rPr>
              <a:t>просп</a:t>
            </a:r>
            <a:r>
              <a:rPr lang="uk-UA" sz="1400" dirty="0">
                <a:latin typeface="Vinnytsia Sans" panose="00000500000000000000" pitchFamily="50" charset="0"/>
              </a:rPr>
              <a:t>. Коцюбинського, 50 у м. Вінниці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975" y="4312503"/>
            <a:ext cx="4199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>
                <a:latin typeface="Vinnytsia Sans" panose="00000500000000000000" pitchFamily="50" charset="0"/>
              </a:rPr>
              <a:t>Кошторисна вартість: 372,3 </a:t>
            </a:r>
            <a:r>
              <a:rPr lang="uk-UA" sz="1200" dirty="0">
                <a:ln w="0"/>
                <a:latin typeface="Vinnytsia Sans" panose="00000500000000000000" pitchFamily="50" charset="0"/>
                <a:cs typeface="Times New Roman" panose="02020603050405020304" pitchFamily="18" charset="0"/>
              </a:rPr>
              <a:t>млн грн</a:t>
            </a:r>
            <a:endParaRPr lang="uk-UA" sz="1200" dirty="0">
              <a:latin typeface="Vinnytsia Sans" panose="00000500000000000000" pitchFamily="50" charset="0"/>
            </a:endParaRPr>
          </a:p>
          <a:p>
            <a:r>
              <a:rPr lang="uk-UA" sz="1200" dirty="0">
                <a:latin typeface="Vinnytsia Sans" panose="00000500000000000000" pitchFamily="50" charset="0"/>
              </a:rPr>
              <a:t>Площа будівлі медичного закладу – </a:t>
            </a:r>
            <a:r>
              <a:rPr lang="ru-RU" sz="1200" dirty="0">
                <a:latin typeface="Vinnytsia Sans" panose="00000500000000000000" pitchFamily="50" charset="0"/>
              </a:rPr>
              <a:t>3725.5 </a:t>
            </a:r>
            <a:r>
              <a:rPr lang="uk-UA" sz="1200" dirty="0">
                <a:latin typeface="Vinnytsia Sans" panose="00000500000000000000" pitchFamily="50" charset="0"/>
              </a:rPr>
              <a:t>м</a:t>
            </a:r>
            <a:r>
              <a:rPr lang="uk-UA" sz="1200" baseline="30000" dirty="0">
                <a:latin typeface="Vinnytsia Sans" panose="00000500000000000000" pitchFamily="50" charset="0"/>
              </a:rPr>
              <a:t>2</a:t>
            </a:r>
            <a:endParaRPr lang="uk-UA" sz="1200" dirty="0">
              <a:latin typeface="Vinnytsia Sans" panose="00000500000000000000" pitchFamily="50" charset="0"/>
            </a:endParaRPr>
          </a:p>
          <a:p>
            <a:r>
              <a:rPr lang="uk-UA" sz="1200" dirty="0">
                <a:latin typeface="Vinnytsia Sans" panose="00000500000000000000" pitchFamily="50" charset="0"/>
              </a:rPr>
              <a:t>Площа ПРУ – 401,5м</a:t>
            </a:r>
            <a:r>
              <a:rPr lang="uk-UA" sz="1200" baseline="30000" dirty="0">
                <a:latin typeface="Vinnytsia Sans" panose="00000500000000000000" pitchFamily="50" charset="0"/>
              </a:rPr>
              <a:t>2</a:t>
            </a:r>
            <a:endParaRPr lang="uk-UA" sz="1200" dirty="0">
              <a:latin typeface="Vinnytsia Sans" panose="00000500000000000000" pitchFamily="50" charset="0"/>
            </a:endParaRPr>
          </a:p>
          <a:p>
            <a:r>
              <a:rPr lang="uk-UA" sz="1200" dirty="0">
                <a:latin typeface="Vinnytsia Sans" panose="00000500000000000000" pitchFamily="50" charset="0"/>
              </a:rPr>
              <a:t>Місткість ПРУ – 170 осіб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87"/>
          <a:stretch/>
        </p:blipFill>
        <p:spPr>
          <a:xfrm>
            <a:off x="70975" y="1323745"/>
            <a:ext cx="5006145" cy="29440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462" y="681335"/>
            <a:ext cx="1679745" cy="22396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971" y="712212"/>
            <a:ext cx="1656587" cy="22087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323" y="2998560"/>
            <a:ext cx="2707978" cy="203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03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1032" y="0"/>
            <a:ext cx="90679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err="1">
                <a:solidFill>
                  <a:srgbClr val="000000"/>
                </a:solidFill>
                <a:latin typeface="Vinnytsia Sans" panose="00000500000000000000" pitchFamily="50" charset="0"/>
              </a:rPr>
              <a:t>Реконструкція</a:t>
            </a:r>
            <a:r>
              <a:rPr lang="ru-RU" sz="1400" dirty="0">
                <a:solidFill>
                  <a:srgbClr val="000000"/>
                </a:solidFill>
                <a:latin typeface="Vinnytsia Sans" panose="00000500000000000000" pitchFamily="50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Vinnytsia Sans" panose="00000500000000000000" pitchFamily="50" charset="0"/>
              </a:rPr>
              <a:t>нежитлового</a:t>
            </a:r>
            <a:r>
              <a:rPr lang="ru-RU" sz="1400" dirty="0">
                <a:solidFill>
                  <a:srgbClr val="000000"/>
                </a:solidFill>
                <a:latin typeface="Vinnytsia Sans" panose="00000500000000000000" pitchFamily="50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Vinnytsia Sans" panose="00000500000000000000" pitchFamily="50" charset="0"/>
              </a:rPr>
              <a:t>приміщення</a:t>
            </a:r>
            <a:r>
              <a:rPr lang="ru-RU" sz="1400" dirty="0">
                <a:solidFill>
                  <a:srgbClr val="000000"/>
                </a:solidFill>
                <a:latin typeface="Vinnytsia Sans" panose="00000500000000000000" pitchFamily="50" charset="0"/>
              </a:rPr>
              <a:t>  №40 та </a:t>
            </a:r>
            <a:r>
              <a:rPr lang="ru-RU" sz="1400" dirty="0" err="1">
                <a:solidFill>
                  <a:srgbClr val="000000"/>
                </a:solidFill>
                <a:latin typeface="Vinnytsia Sans" panose="00000500000000000000" pitchFamily="50" charset="0"/>
              </a:rPr>
              <a:t>частини</a:t>
            </a:r>
            <a:r>
              <a:rPr lang="ru-RU" sz="1400" dirty="0">
                <a:solidFill>
                  <a:srgbClr val="000000"/>
                </a:solidFill>
                <a:latin typeface="Vinnytsia Sans" panose="00000500000000000000" pitchFamily="50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Vinnytsia Sans" panose="00000500000000000000" pitchFamily="50" charset="0"/>
              </a:rPr>
              <a:t>нежитлового</a:t>
            </a:r>
            <a:r>
              <a:rPr lang="ru-RU" sz="1400" dirty="0">
                <a:solidFill>
                  <a:srgbClr val="000000"/>
                </a:solidFill>
                <a:latin typeface="Vinnytsia Sans" panose="00000500000000000000" pitchFamily="50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Vinnytsia Sans" panose="00000500000000000000" pitchFamily="50" charset="0"/>
              </a:rPr>
              <a:t>приміщення</a:t>
            </a:r>
            <a:r>
              <a:rPr lang="ru-RU" sz="1400" dirty="0">
                <a:solidFill>
                  <a:srgbClr val="000000"/>
                </a:solidFill>
                <a:latin typeface="Vinnytsia Sans" panose="00000500000000000000" pitchFamily="50" charset="0"/>
              </a:rPr>
              <a:t> №39 </a:t>
            </a:r>
            <a:r>
              <a:rPr lang="ru-RU" sz="1400" dirty="0">
                <a:latin typeface="Vinnytsia Sans" panose="00000500000000000000" pitchFamily="50" charset="0"/>
              </a:rPr>
              <a:t>(</a:t>
            </a:r>
            <a:r>
              <a:rPr lang="ru-RU" sz="1400" dirty="0" err="1">
                <a:latin typeface="Vinnytsia Sans" panose="00000500000000000000" pitchFamily="50" charset="0"/>
              </a:rPr>
              <a:t>із</a:t>
            </a:r>
            <a:r>
              <a:rPr lang="ru-RU" sz="1400" dirty="0">
                <a:latin typeface="Vinnytsia Sans" panose="00000500000000000000" pitchFamily="50" charset="0"/>
              </a:rPr>
              <a:t> заходами </a:t>
            </a:r>
            <a:r>
              <a:rPr lang="ru-RU" sz="1400" dirty="0" err="1">
                <a:latin typeface="Vinnytsia Sans" panose="00000500000000000000" pitchFamily="50" charset="0"/>
              </a:rPr>
              <a:t>енергозбереження</a:t>
            </a:r>
            <a:r>
              <a:rPr lang="ru-RU" sz="1400" dirty="0">
                <a:latin typeface="Vinnytsia Sans" panose="00000500000000000000" pitchFamily="50" charset="0"/>
              </a:rPr>
              <a:t>) </a:t>
            </a:r>
            <a:r>
              <a:rPr lang="ru-RU" sz="1400" dirty="0">
                <a:solidFill>
                  <a:srgbClr val="000000"/>
                </a:solidFill>
                <a:latin typeface="Vinnytsia Sans" panose="00000500000000000000" pitchFamily="50" charset="0"/>
              </a:rPr>
              <a:t>з </a:t>
            </a:r>
            <a:r>
              <a:rPr lang="ru-RU" sz="1400" dirty="0" err="1">
                <a:solidFill>
                  <a:srgbClr val="000000"/>
                </a:solidFill>
                <a:latin typeface="Vinnytsia Sans" panose="00000500000000000000" pitchFamily="50" charset="0"/>
              </a:rPr>
              <a:t>влаштуванням</a:t>
            </a:r>
            <a:r>
              <a:rPr lang="ru-RU" sz="1400" dirty="0">
                <a:solidFill>
                  <a:srgbClr val="000000"/>
                </a:solidFill>
                <a:latin typeface="Vinnytsia Sans" panose="00000500000000000000" pitchFamily="50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Vinnytsia Sans" panose="00000500000000000000" pitchFamily="50" charset="0"/>
              </a:rPr>
              <a:t>найпростішого</a:t>
            </a:r>
            <a:r>
              <a:rPr lang="ru-RU" sz="1400" dirty="0">
                <a:solidFill>
                  <a:srgbClr val="000000"/>
                </a:solidFill>
                <a:latin typeface="Vinnytsia Sans" panose="00000500000000000000" pitchFamily="50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Vinnytsia Sans" panose="00000500000000000000" pitchFamily="50" charset="0"/>
              </a:rPr>
              <a:t>укриття</a:t>
            </a:r>
            <a:r>
              <a:rPr lang="ru-RU" sz="1400" dirty="0">
                <a:solidFill>
                  <a:srgbClr val="000000"/>
                </a:solidFill>
                <a:latin typeface="Vinnytsia Sans" panose="00000500000000000000" pitchFamily="50" charset="0"/>
              </a:rPr>
              <a:t> по </a:t>
            </a:r>
            <a:r>
              <a:rPr lang="ru-RU" sz="1400" dirty="0" err="1">
                <a:solidFill>
                  <a:srgbClr val="000000"/>
                </a:solidFill>
                <a:latin typeface="Vinnytsia Sans" panose="00000500000000000000" pitchFamily="50" charset="0"/>
              </a:rPr>
              <a:t>вул</a:t>
            </a:r>
            <a:r>
              <a:rPr lang="ru-RU" sz="1400" dirty="0">
                <a:solidFill>
                  <a:srgbClr val="000000"/>
                </a:solidFill>
                <a:latin typeface="Vinnytsia Sans" panose="00000500000000000000" pitchFamily="50" charset="0"/>
              </a:rPr>
              <a:t>. Степана </a:t>
            </a:r>
            <a:r>
              <a:rPr lang="ru-RU" sz="1400" dirty="0" err="1">
                <a:solidFill>
                  <a:srgbClr val="000000"/>
                </a:solidFill>
                <a:latin typeface="Vinnytsia Sans" panose="00000500000000000000" pitchFamily="50" charset="0"/>
              </a:rPr>
              <a:t>Бандери</a:t>
            </a:r>
            <a:r>
              <a:rPr lang="ru-RU" sz="1400" dirty="0">
                <a:solidFill>
                  <a:srgbClr val="000000"/>
                </a:solidFill>
                <a:latin typeface="Vinnytsia Sans" panose="00000500000000000000" pitchFamily="50" charset="0"/>
              </a:rPr>
              <a:t>, 6 в м. </a:t>
            </a:r>
            <a:r>
              <a:rPr lang="ru-RU" sz="1400" dirty="0" err="1">
                <a:solidFill>
                  <a:srgbClr val="000000"/>
                </a:solidFill>
                <a:latin typeface="Vinnytsia Sans" panose="00000500000000000000" pitchFamily="50" charset="0"/>
              </a:rPr>
              <a:t>Вінниці</a:t>
            </a:r>
            <a:r>
              <a:rPr lang="ru-RU" sz="1400" dirty="0">
                <a:latin typeface="Vinnytsia Sans" panose="00000500000000000000" pitchFamily="50" charset="0"/>
              </a:rPr>
              <a:t> </a:t>
            </a:r>
            <a:endParaRPr lang="uk-UA" sz="1400" dirty="0">
              <a:latin typeface="Vinnytsia Sans" panose="00000500000000000000" pitchFamily="5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497169"/>
            <a:ext cx="4199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>
                <a:latin typeface="Vinnytsia Sans" panose="00000500000000000000" pitchFamily="50" charset="0"/>
              </a:rPr>
              <a:t>Кошторисна вартість: 20,8 </a:t>
            </a:r>
            <a:r>
              <a:rPr lang="uk-UA" sz="1200" dirty="0">
                <a:ln w="0"/>
                <a:latin typeface="Vinnytsia Sans" panose="00000500000000000000" pitchFamily="50" charset="0"/>
                <a:cs typeface="Times New Roman" panose="02020603050405020304" pitchFamily="18" charset="0"/>
              </a:rPr>
              <a:t>млн грн</a:t>
            </a:r>
            <a:endParaRPr lang="uk-UA" sz="1200" dirty="0">
              <a:latin typeface="Vinnytsia Sans" panose="00000500000000000000" pitchFamily="50" charset="0"/>
            </a:endParaRPr>
          </a:p>
          <a:p>
            <a:r>
              <a:rPr lang="uk-UA" sz="1200" dirty="0">
                <a:latin typeface="Vinnytsia Sans" panose="00000500000000000000" pitchFamily="50" charset="0"/>
              </a:rPr>
              <a:t>Площа: 343,8</a:t>
            </a:r>
            <a:r>
              <a:rPr lang="uk-UA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 м</a:t>
            </a:r>
            <a:r>
              <a:rPr lang="uk-UA" sz="1200" baseline="30000" dirty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</a:p>
          <a:p>
            <a:r>
              <a:rPr lang="uk-UA" sz="1200" dirty="0">
                <a:latin typeface="Vinnytsia Sans" panose="00000500000000000000" pitchFamily="50" charset="0"/>
              </a:rPr>
              <a:t>Місткість укриття – 46 осіб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770" y="597367"/>
            <a:ext cx="2892959" cy="1929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8" y="944217"/>
            <a:ext cx="5152211" cy="3433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781" y="2870824"/>
            <a:ext cx="2866948" cy="2150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8008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32906"/>
            <a:ext cx="9015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400" dirty="0">
                <a:latin typeface="Vinnytsia Sans" panose="00000500000000000000" pitchFamily="50" charset="0"/>
              </a:rPr>
              <a:t>Реконструкція будівлі (</a:t>
            </a:r>
            <a:r>
              <a:rPr lang="uk-UA" sz="1400" dirty="0" err="1">
                <a:latin typeface="Vinnytsia Sans" panose="00000500000000000000" pitchFamily="50" charset="0"/>
              </a:rPr>
              <a:t>термомодернізація</a:t>
            </a:r>
            <a:r>
              <a:rPr lang="uk-UA" sz="1400" dirty="0">
                <a:latin typeface="Vinnytsia Sans" panose="00000500000000000000" pitchFamily="50" charset="0"/>
              </a:rPr>
              <a:t>) комунального закладу "Заклад дошкільної освіти № 29 Вінницької міської ради" по вул. Героїв Нацгвардії, 7 в м. Вінниці (заходи з енергозбереження)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58233" y="4681835"/>
            <a:ext cx="4199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>
                <a:latin typeface="Vinnytsia Sans" panose="00000500000000000000" pitchFamily="50" charset="0"/>
              </a:rPr>
              <a:t>Кошторисна вартість: 47,4 </a:t>
            </a:r>
            <a:r>
              <a:rPr lang="uk-UA" sz="1200" dirty="0">
                <a:ln w="0"/>
                <a:latin typeface="Vinnytsia Sans" panose="00000500000000000000" pitchFamily="50" charset="0"/>
                <a:cs typeface="Times New Roman" panose="02020603050405020304" pitchFamily="18" charset="0"/>
              </a:rPr>
              <a:t>млн грн</a:t>
            </a:r>
            <a:endParaRPr lang="uk-UA" sz="1200" dirty="0">
              <a:latin typeface="Vinnytsia Sans" panose="00000500000000000000" pitchFamily="50" charset="0"/>
            </a:endParaRPr>
          </a:p>
          <a:p>
            <a:r>
              <a:rPr lang="uk-UA" sz="1200" dirty="0">
                <a:latin typeface="Vinnytsia Sans" panose="00000500000000000000" pitchFamily="50" charset="0"/>
              </a:rPr>
              <a:t>Площа: 1847,3</a:t>
            </a:r>
            <a:r>
              <a:rPr lang="uk-UA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 м</a:t>
            </a:r>
            <a:r>
              <a:rPr lang="uk-UA" sz="1200" baseline="30000" dirty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200" dirty="0">
              <a:latin typeface="Vinnytsia Sans" panose="00000500000000000000" pitchFamily="50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263" y="662550"/>
            <a:ext cx="2536963" cy="1902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47" y="1001643"/>
            <a:ext cx="4825446" cy="3619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262" y="2928626"/>
            <a:ext cx="2536963" cy="1902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3295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dirty="0">
                <a:latin typeface="Vinnytsia Sans" panose="00000500000000000000" pitchFamily="50" charset="0"/>
              </a:rPr>
              <a:t>Реконструкція будівлі (</a:t>
            </a:r>
            <a:r>
              <a:rPr lang="uk-UA" sz="1400" dirty="0" err="1">
                <a:latin typeface="Vinnytsia Sans" panose="00000500000000000000" pitchFamily="50" charset="0"/>
              </a:rPr>
              <a:t>термомодернізація</a:t>
            </a:r>
            <a:r>
              <a:rPr lang="uk-UA" sz="1400" dirty="0">
                <a:latin typeface="Vinnytsia Sans" panose="00000500000000000000" pitchFamily="50" charset="0"/>
              </a:rPr>
              <a:t>) комунального закладу «Вінницький ліцей №29» по вул. Київська, 149 в м. Вінниці (заходи з енергозбереження)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673730"/>
            <a:ext cx="4199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>
                <a:latin typeface="Vinnytsia Sans" panose="00000500000000000000" pitchFamily="50" charset="0"/>
              </a:rPr>
              <a:t>Кошторисна вартість: 82,1</a:t>
            </a:r>
            <a:r>
              <a:rPr lang="uk-UA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 млн грн</a:t>
            </a:r>
            <a:endParaRPr lang="uk-UA" sz="1200" dirty="0">
              <a:latin typeface="Vinnytsia Sans" panose="00000500000000000000" pitchFamily="50" charset="0"/>
            </a:endParaRPr>
          </a:p>
          <a:p>
            <a:r>
              <a:rPr lang="uk-UA" sz="1200" dirty="0">
                <a:latin typeface="Vinnytsia Sans" panose="00000500000000000000" pitchFamily="50" charset="0"/>
              </a:rPr>
              <a:t>Площа: 8718</a:t>
            </a:r>
            <a:r>
              <a:rPr lang="uk-UA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 м</a:t>
            </a:r>
            <a:r>
              <a:rPr lang="uk-UA" sz="1200" baseline="30000" dirty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200" dirty="0">
              <a:latin typeface="Vinnytsia Sans" panose="00000500000000000000" pitchFamily="50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55"/>
          <a:stretch/>
        </p:blipFill>
        <p:spPr>
          <a:xfrm>
            <a:off x="3343630" y="957295"/>
            <a:ext cx="2536842" cy="3246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64" y="961224"/>
            <a:ext cx="2434692" cy="3246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0" b="6684"/>
          <a:stretch/>
        </p:blipFill>
        <p:spPr>
          <a:xfrm>
            <a:off x="6444746" y="957295"/>
            <a:ext cx="2379215" cy="3248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3817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55587" y="3050579"/>
            <a:ext cx="786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Vinnytsia Sans" panose="00000500000000000000" pitchFamily="50" charset="0"/>
              </a:rPr>
              <a:t>фото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3484" y="60073"/>
            <a:ext cx="9133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У 2025 році департаментом капітального будівництва передбачено видатки на загальну суму капіталовкладень 237,96 </a:t>
            </a:r>
            <a:r>
              <a:rPr lang="uk-UA" i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млн грн</a:t>
            </a:r>
            <a:r>
              <a:rPr lang="uk-UA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, з них:</a:t>
            </a:r>
          </a:p>
        </p:txBody>
      </p:sp>
      <p:sp>
        <p:nvSpPr>
          <p:cNvPr id="10" name="Прямоугольник 6"/>
          <p:cNvSpPr/>
          <p:nvPr/>
        </p:nvSpPr>
        <p:spPr>
          <a:xfrm>
            <a:off x="98664" y="1924853"/>
            <a:ext cx="4347736" cy="571662"/>
          </a:xfrm>
          <a:prstGeom prst="rect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bliqueTopRigh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7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Доходи міського бюджету</a:t>
            </a:r>
          </a:p>
        </p:txBody>
      </p:sp>
      <p:sp>
        <p:nvSpPr>
          <p:cNvPr id="11" name="Прямоугольник 7"/>
          <p:cNvSpPr/>
          <p:nvPr/>
        </p:nvSpPr>
        <p:spPr>
          <a:xfrm>
            <a:off x="5628770" y="1919722"/>
            <a:ext cx="1815222" cy="508886"/>
          </a:xfrm>
          <a:prstGeom prst="rect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226,09 млн грн</a:t>
            </a:r>
          </a:p>
        </p:txBody>
      </p:sp>
      <p:sp>
        <p:nvSpPr>
          <p:cNvPr id="12" name="Стрелка вправо 8"/>
          <p:cNvSpPr/>
          <p:nvPr/>
        </p:nvSpPr>
        <p:spPr>
          <a:xfrm>
            <a:off x="4638847" y="2026499"/>
            <a:ext cx="884788" cy="278320"/>
          </a:xfrm>
          <a:prstGeom prst="rightArrow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atin typeface="Vinnytsia Sans" panose="00000500000000000000" pitchFamily="50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7551014" y="1879054"/>
            <a:ext cx="1432591" cy="549554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Vinnytsia Sans" panose="00000500000000000000" pitchFamily="50" charset="0"/>
              </a:rPr>
              <a:t>94,8 </a:t>
            </a:r>
            <a:r>
              <a:rPr lang="en-US" b="1" dirty="0">
                <a:solidFill>
                  <a:schemeClr val="tx1"/>
                </a:solidFill>
                <a:latin typeface="Vinnytsia Sans" panose="00000500000000000000" pitchFamily="50" charset="0"/>
              </a:rPr>
              <a:t>%</a:t>
            </a:r>
            <a:endParaRPr lang="uk-UA" b="1" dirty="0">
              <a:solidFill>
                <a:schemeClr val="tx1"/>
              </a:solidFill>
              <a:latin typeface="Vinnytsia Sans" panose="00000500000000000000" pitchFamily="50" charset="0"/>
            </a:endParaRPr>
          </a:p>
        </p:txBody>
      </p:sp>
      <p:sp>
        <p:nvSpPr>
          <p:cNvPr id="22" name="Прямоугольник 18"/>
          <p:cNvSpPr/>
          <p:nvPr/>
        </p:nvSpPr>
        <p:spPr>
          <a:xfrm>
            <a:off x="131885" y="3607542"/>
            <a:ext cx="4354723" cy="5319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bliqueTopRigh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7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Інші залучені кошти</a:t>
            </a:r>
          </a:p>
        </p:txBody>
      </p:sp>
      <p:sp>
        <p:nvSpPr>
          <p:cNvPr id="23" name="Прямоугольник 19"/>
          <p:cNvSpPr/>
          <p:nvPr/>
        </p:nvSpPr>
        <p:spPr>
          <a:xfrm>
            <a:off x="5663939" y="3574881"/>
            <a:ext cx="1815221" cy="50707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11,87 млн грн</a:t>
            </a:r>
          </a:p>
        </p:txBody>
      </p:sp>
      <p:sp>
        <p:nvSpPr>
          <p:cNvPr id="24" name="Стрелка вправо 20"/>
          <p:cNvSpPr/>
          <p:nvPr/>
        </p:nvSpPr>
        <p:spPr>
          <a:xfrm>
            <a:off x="4674016" y="3699082"/>
            <a:ext cx="884788" cy="27832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  <a:latin typeface="Vinnytsia Sans" panose="00000500000000000000" pitchFamily="50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7586183" y="3551637"/>
            <a:ext cx="1432591" cy="54955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Vinnytsia Sans" panose="00000500000000000000" pitchFamily="50" charset="0"/>
              </a:rPr>
              <a:t>5,2 </a:t>
            </a:r>
            <a:r>
              <a:rPr lang="en-US" b="1" dirty="0">
                <a:solidFill>
                  <a:schemeClr val="tx1"/>
                </a:solidFill>
                <a:latin typeface="Vinnytsia Sans" panose="00000500000000000000" pitchFamily="50" charset="0"/>
              </a:rPr>
              <a:t>%</a:t>
            </a:r>
            <a:endParaRPr lang="uk-UA" b="1" dirty="0">
              <a:solidFill>
                <a:schemeClr val="tx1"/>
              </a:solidFill>
              <a:latin typeface="Vinnytsia Sa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9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9758" y="0"/>
            <a:ext cx="9104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err="1">
                <a:solidFill>
                  <a:srgbClr val="000000"/>
                </a:solidFill>
                <a:latin typeface="Vinnytsia Sans" panose="00000500000000000000" pitchFamily="50" charset="0"/>
              </a:rPr>
              <a:t>Реконструкція</a:t>
            </a:r>
            <a:r>
              <a:rPr lang="ru-RU" sz="1400" dirty="0">
                <a:solidFill>
                  <a:srgbClr val="000000"/>
                </a:solidFill>
                <a:latin typeface="Vinnytsia Sans" panose="00000500000000000000" pitchFamily="50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Vinnytsia Sans" panose="00000500000000000000" pitchFamily="50" charset="0"/>
              </a:rPr>
              <a:t>приміщення</a:t>
            </a:r>
            <a:r>
              <a:rPr lang="ru-RU" sz="1400" dirty="0">
                <a:solidFill>
                  <a:srgbClr val="000000"/>
                </a:solidFill>
                <a:latin typeface="Vinnytsia Sans" panose="00000500000000000000" pitchFamily="50" charset="0"/>
              </a:rPr>
              <a:t> вестибюля </a:t>
            </a:r>
            <a:r>
              <a:rPr lang="ru-RU" sz="1400" dirty="0">
                <a:latin typeface="Vinnytsia Sans" panose="00000500000000000000" pitchFamily="50" charset="0"/>
              </a:rPr>
              <a:t>(</a:t>
            </a:r>
            <a:r>
              <a:rPr lang="ru-RU" sz="1400" dirty="0" err="1">
                <a:latin typeface="Vinnytsia Sans" panose="00000500000000000000" pitchFamily="50" charset="0"/>
              </a:rPr>
              <a:t>підготовка</a:t>
            </a:r>
            <a:r>
              <a:rPr lang="ru-RU" sz="1400" dirty="0">
                <a:latin typeface="Vinnytsia Sans" panose="00000500000000000000" pitchFamily="50" charset="0"/>
              </a:rPr>
              <a:t> до </a:t>
            </a:r>
            <a:r>
              <a:rPr lang="ru-RU" sz="1400" dirty="0" err="1">
                <a:latin typeface="Vinnytsia Sans" panose="00000500000000000000" pitchFamily="50" charset="0"/>
              </a:rPr>
              <a:t>опалювального</a:t>
            </a:r>
            <a:r>
              <a:rPr lang="ru-RU" sz="1400" dirty="0">
                <a:latin typeface="Vinnytsia Sans" panose="00000500000000000000" pitchFamily="50" charset="0"/>
              </a:rPr>
              <a:t> сезону</a:t>
            </a:r>
            <a:r>
              <a:rPr lang="ru-RU" sz="1400" dirty="0">
                <a:solidFill>
                  <a:srgbClr val="000000"/>
                </a:solidFill>
                <a:latin typeface="Vinnytsia Sans" panose="00000500000000000000" pitchFamily="50" charset="0"/>
              </a:rPr>
              <a:t>) </a:t>
            </a:r>
            <a:r>
              <a:rPr lang="ru-RU" sz="1400" dirty="0" err="1">
                <a:solidFill>
                  <a:srgbClr val="000000"/>
                </a:solidFill>
                <a:latin typeface="Vinnytsia Sans" panose="00000500000000000000" pitchFamily="50" charset="0"/>
              </a:rPr>
              <a:t>будівлі</a:t>
            </a:r>
            <a:r>
              <a:rPr lang="ru-RU" sz="1400" dirty="0">
                <a:solidFill>
                  <a:srgbClr val="000000"/>
                </a:solidFill>
                <a:latin typeface="Vinnytsia Sans" panose="00000500000000000000" pitchFamily="50" charset="0"/>
              </a:rPr>
              <a:t> закладу </a:t>
            </a:r>
            <a:r>
              <a:rPr lang="ru-RU" sz="1400" dirty="0" err="1">
                <a:solidFill>
                  <a:srgbClr val="000000"/>
                </a:solidFill>
                <a:latin typeface="Vinnytsia Sans" panose="00000500000000000000" pitchFamily="50" charset="0"/>
              </a:rPr>
              <a:t>культури</a:t>
            </a:r>
            <a:r>
              <a:rPr lang="ru-RU" sz="1400" dirty="0">
                <a:solidFill>
                  <a:srgbClr val="000000"/>
                </a:solidFill>
                <a:latin typeface="Vinnytsia Sans" panose="00000500000000000000" pitchFamily="50" charset="0"/>
              </a:rPr>
              <a:t> "</a:t>
            </a:r>
            <a:r>
              <a:rPr lang="ru-RU" sz="1400" dirty="0" err="1">
                <a:solidFill>
                  <a:srgbClr val="000000"/>
                </a:solidFill>
                <a:latin typeface="Vinnytsia Sans" panose="00000500000000000000" pitchFamily="50" charset="0"/>
              </a:rPr>
              <a:t>Міський</a:t>
            </a:r>
            <a:r>
              <a:rPr lang="ru-RU" sz="1400" dirty="0">
                <a:solidFill>
                  <a:srgbClr val="000000"/>
                </a:solidFill>
                <a:latin typeface="Vinnytsia Sans" panose="00000500000000000000" pitchFamily="50" charset="0"/>
              </a:rPr>
              <a:t> палац </a:t>
            </a:r>
            <a:r>
              <a:rPr lang="ru-RU" sz="1400" dirty="0" err="1">
                <a:solidFill>
                  <a:srgbClr val="000000"/>
                </a:solidFill>
                <a:latin typeface="Vinnytsia Sans" panose="00000500000000000000" pitchFamily="50" charset="0"/>
              </a:rPr>
              <a:t>мистецтв</a:t>
            </a:r>
            <a:r>
              <a:rPr lang="ru-RU" sz="1400" dirty="0">
                <a:solidFill>
                  <a:srgbClr val="000000"/>
                </a:solidFill>
                <a:latin typeface="Vinnytsia Sans" panose="00000500000000000000" pitchFamily="50" charset="0"/>
              </a:rPr>
              <a:t>"  по </a:t>
            </a:r>
            <a:r>
              <a:rPr lang="ru-RU" sz="1400" dirty="0" err="1">
                <a:solidFill>
                  <a:srgbClr val="000000"/>
                </a:solidFill>
                <a:latin typeface="Vinnytsia Sans" panose="00000500000000000000" pitchFamily="50" charset="0"/>
              </a:rPr>
              <a:t>вул</a:t>
            </a:r>
            <a:r>
              <a:rPr lang="ru-RU" sz="1400" dirty="0">
                <a:solidFill>
                  <a:srgbClr val="000000"/>
                </a:solidFill>
                <a:latin typeface="Vinnytsia Sans" panose="00000500000000000000" pitchFamily="50" charset="0"/>
              </a:rPr>
              <a:t>. </a:t>
            </a:r>
            <a:r>
              <a:rPr lang="ru-RU" sz="1400" dirty="0" err="1">
                <a:solidFill>
                  <a:srgbClr val="000000"/>
                </a:solidFill>
                <a:latin typeface="Vinnytsia Sans" panose="00000500000000000000" pitchFamily="50" charset="0"/>
              </a:rPr>
              <a:t>Стрілецька</a:t>
            </a:r>
            <a:r>
              <a:rPr lang="ru-RU" sz="1400" dirty="0">
                <a:solidFill>
                  <a:srgbClr val="000000"/>
                </a:solidFill>
                <a:latin typeface="Vinnytsia Sans" panose="00000500000000000000" pitchFamily="50" charset="0"/>
              </a:rPr>
              <a:t>, 44 в м. </a:t>
            </a:r>
            <a:r>
              <a:rPr lang="ru-RU" sz="1400" dirty="0" err="1">
                <a:solidFill>
                  <a:srgbClr val="000000"/>
                </a:solidFill>
                <a:latin typeface="Vinnytsia Sans" panose="00000500000000000000" pitchFamily="50" charset="0"/>
              </a:rPr>
              <a:t>Вінниці</a:t>
            </a:r>
            <a:r>
              <a:rPr lang="ru-RU" sz="1400" dirty="0">
                <a:latin typeface="Vinnytsia Sans" panose="00000500000000000000" pitchFamily="50" charset="0"/>
              </a:rPr>
              <a:t> </a:t>
            </a:r>
            <a:endParaRPr lang="uk-UA" sz="1400" dirty="0">
              <a:latin typeface="Vinnytsia Sans" panose="00000500000000000000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57" y="4681835"/>
            <a:ext cx="4199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>
                <a:latin typeface="Vinnytsia Sans" panose="00000500000000000000" pitchFamily="50" charset="0"/>
              </a:rPr>
              <a:t>Кошторисна вартість: 14</a:t>
            </a:r>
            <a:r>
              <a:rPr lang="uk-UA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 млн грн</a:t>
            </a:r>
            <a:endParaRPr lang="uk-UA" sz="1200" dirty="0">
              <a:latin typeface="Vinnytsia Sans" panose="00000500000000000000" pitchFamily="50" charset="0"/>
            </a:endParaRPr>
          </a:p>
          <a:p>
            <a:r>
              <a:rPr lang="uk-UA" sz="1200" dirty="0">
                <a:latin typeface="Vinnytsia Sans" panose="00000500000000000000" pitchFamily="50" charset="0"/>
              </a:rPr>
              <a:t>Площа: 378</a:t>
            </a:r>
            <a:r>
              <a:rPr lang="uk-UA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 м</a:t>
            </a:r>
            <a:r>
              <a:rPr lang="uk-UA" sz="1200" baseline="30000" dirty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200" dirty="0">
              <a:latin typeface="Vinnytsia Sans" panose="00000500000000000000" pitchFamily="50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377" y="2817453"/>
            <a:ext cx="2975112" cy="2231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01" y="939956"/>
            <a:ext cx="4581465" cy="3436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377" y="426671"/>
            <a:ext cx="2975112" cy="2231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5486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>
                <a:latin typeface="Vinnytsia Sans" panose="00000500000000000000" pitchFamily="50" charset="0"/>
              </a:rPr>
              <a:t>Нове будівництво дошкільного навчального закладу №1 на 12 груп в житловому районі "Академічний" по вул. Олександрівська, б/н в м. Вінниця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28463"/>
            <a:ext cx="4199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>
                <a:latin typeface="Vinnytsia Sans" panose="00000500000000000000" pitchFamily="50" charset="0"/>
              </a:rPr>
              <a:t>Кошторисна вартість: 84,1 млн грн</a:t>
            </a:r>
          </a:p>
          <a:p>
            <a:r>
              <a:rPr lang="uk-UA" sz="1200" dirty="0">
                <a:latin typeface="Vinnytsia Sans" panose="00000500000000000000" pitchFamily="50" charset="0"/>
              </a:rPr>
              <a:t>Площа: 5777 </a:t>
            </a:r>
            <a:r>
              <a:rPr lang="uk-UA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м</a:t>
            </a:r>
            <a:r>
              <a:rPr lang="uk-UA" sz="1200" baseline="30000" dirty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200" dirty="0">
              <a:latin typeface="Vinnytsia Sans" panose="00000500000000000000" pitchFamily="50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171" y="2857748"/>
            <a:ext cx="2958186" cy="2218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37" y="573170"/>
            <a:ext cx="4832058" cy="3473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171" y="523220"/>
            <a:ext cx="2958186" cy="2218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9706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527894" y="1183169"/>
            <a:ext cx="619922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u="sng" dirty="0">
                <a:solidFill>
                  <a:srgbClr val="FF0000"/>
                </a:solidFill>
                <a:latin typeface="Vinnytsia Sans" panose="00000500000000000000" pitchFamily="50" charset="0"/>
              </a:rPr>
              <a:t>Надання дошкільної освіти</a:t>
            </a:r>
          </a:p>
          <a:p>
            <a:pPr algn="ctr"/>
            <a:endParaRPr lang="uk-UA" sz="3200" b="1" dirty="0">
              <a:latin typeface="Vinnytsia Sans" panose="00000500000000000000" pitchFamily="50" charset="0"/>
            </a:endParaRPr>
          </a:p>
          <a:p>
            <a:pPr algn="ctr"/>
            <a:r>
              <a:rPr lang="uk-UA" sz="2400" b="1" dirty="0">
                <a:latin typeface="Vinnytsia Sans" panose="00000500000000000000" pitchFamily="50" charset="0"/>
              </a:rPr>
              <a:t>Капітальний ремонт споруд цивільного захисту-</a:t>
            </a:r>
            <a:r>
              <a:rPr lang="uk-UA" sz="2400" b="1" dirty="0" err="1">
                <a:latin typeface="Vinnytsia Sans" panose="00000500000000000000" pitchFamily="50" charset="0"/>
              </a:rPr>
              <a:t>укриттів</a:t>
            </a:r>
            <a:r>
              <a:rPr lang="uk-UA" sz="2400" b="1" dirty="0">
                <a:latin typeface="Vinnytsia Sans" panose="00000500000000000000" pitchFamily="50" charset="0"/>
              </a:rPr>
              <a:t> комунальних закладів дошкільної освіти</a:t>
            </a:r>
          </a:p>
        </p:txBody>
      </p:sp>
    </p:spTree>
    <p:extLst>
      <p:ext uri="{BB962C8B-B14F-4D97-AF65-F5344CB8AC3E}">
        <p14:creationId xmlns:p14="http://schemas.microsoft.com/office/powerpoint/2010/main" val="14418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" y="-1752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err="1">
                <a:latin typeface="Vinnytsia Sans" panose="00000500000000000000" pitchFamily="50" charset="0"/>
              </a:rPr>
              <a:t>Капітальний</a:t>
            </a:r>
            <a:r>
              <a:rPr lang="ru-RU" sz="1400" dirty="0">
                <a:latin typeface="Vinnytsia Sans" panose="00000500000000000000" pitchFamily="50" charset="0"/>
              </a:rPr>
              <a:t> ремонт </a:t>
            </a:r>
            <a:r>
              <a:rPr lang="ru-RU" sz="1400" dirty="0" err="1">
                <a:latin typeface="Vinnytsia Sans" panose="00000500000000000000" pitchFamily="50" charset="0"/>
              </a:rPr>
              <a:t>споруди</a:t>
            </a:r>
            <a:r>
              <a:rPr lang="ru-RU" sz="1400" dirty="0">
                <a:latin typeface="Vinnytsia Sans" panose="00000500000000000000" pitchFamily="50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</a:rPr>
              <a:t>цивільного</a:t>
            </a:r>
            <a:r>
              <a:rPr lang="ru-RU" sz="1400" dirty="0">
                <a:latin typeface="Vinnytsia Sans" panose="00000500000000000000" pitchFamily="50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</a:rPr>
              <a:t>захисту</a:t>
            </a:r>
            <a:r>
              <a:rPr lang="ru-RU" sz="1400" dirty="0">
                <a:latin typeface="Vinnytsia Sans" panose="00000500000000000000" pitchFamily="50" charset="0"/>
              </a:rPr>
              <a:t> - </a:t>
            </a:r>
            <a:r>
              <a:rPr lang="ru-RU" sz="1400" dirty="0" err="1">
                <a:latin typeface="Vinnytsia Sans" panose="00000500000000000000" pitchFamily="50" charset="0"/>
              </a:rPr>
              <a:t>укриття</a:t>
            </a:r>
            <a:r>
              <a:rPr lang="ru-RU" sz="1400" dirty="0">
                <a:latin typeface="Vinnytsia Sans" panose="00000500000000000000" pitchFamily="50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</a:rPr>
              <a:t>комунального</a:t>
            </a:r>
            <a:r>
              <a:rPr lang="ru-RU" sz="1400" dirty="0">
                <a:latin typeface="Vinnytsia Sans" panose="00000500000000000000" pitchFamily="50" charset="0"/>
              </a:rPr>
              <a:t> закладу "</a:t>
            </a:r>
            <a:r>
              <a:rPr lang="ru-RU" sz="1400" dirty="0" err="1">
                <a:latin typeface="Vinnytsia Sans" panose="00000500000000000000" pitchFamily="50" charset="0"/>
              </a:rPr>
              <a:t>Дошкільний</a:t>
            </a:r>
            <a:r>
              <a:rPr lang="ru-RU" sz="1400" dirty="0">
                <a:latin typeface="Vinnytsia Sans" panose="00000500000000000000" pitchFamily="50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</a:rPr>
              <a:t>навчальний</a:t>
            </a:r>
            <a:r>
              <a:rPr lang="ru-RU" sz="1400" dirty="0">
                <a:latin typeface="Vinnytsia Sans" panose="00000500000000000000" pitchFamily="50" charset="0"/>
              </a:rPr>
              <a:t> заклад № 5 </a:t>
            </a:r>
            <a:r>
              <a:rPr lang="ru-RU" sz="1400" dirty="0" err="1">
                <a:latin typeface="Vinnytsia Sans" panose="00000500000000000000" pitchFamily="50" charset="0"/>
              </a:rPr>
              <a:t>Вінницької</a:t>
            </a:r>
            <a:r>
              <a:rPr lang="ru-RU" sz="1400" dirty="0">
                <a:latin typeface="Vinnytsia Sans" panose="00000500000000000000" pitchFamily="50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</a:rPr>
              <a:t>міської</a:t>
            </a:r>
            <a:r>
              <a:rPr lang="ru-RU" sz="1400" dirty="0">
                <a:latin typeface="Vinnytsia Sans" panose="00000500000000000000" pitchFamily="50" charset="0"/>
              </a:rPr>
              <a:t> ради" по </a:t>
            </a:r>
            <a:r>
              <a:rPr lang="ru-RU" sz="1400" dirty="0" err="1">
                <a:latin typeface="Vinnytsia Sans" panose="00000500000000000000" pitchFamily="50" charset="0"/>
              </a:rPr>
              <a:t>вул</a:t>
            </a:r>
            <a:r>
              <a:rPr lang="ru-RU" sz="1400" dirty="0">
                <a:latin typeface="Vinnytsia Sans" panose="00000500000000000000" pitchFamily="50" charset="0"/>
              </a:rPr>
              <a:t>. </a:t>
            </a:r>
            <a:r>
              <a:rPr lang="ru-RU" sz="1400" dirty="0" err="1">
                <a:latin typeface="Vinnytsia Sans" panose="00000500000000000000" pitchFamily="50" charset="0"/>
              </a:rPr>
              <a:t>Стрілецька</a:t>
            </a:r>
            <a:r>
              <a:rPr lang="ru-RU" sz="1400" dirty="0">
                <a:latin typeface="Vinnytsia Sans" panose="00000500000000000000" pitchFamily="50" charset="0"/>
              </a:rPr>
              <a:t>, 85-А  в м. </a:t>
            </a:r>
            <a:r>
              <a:rPr lang="ru-RU" sz="1400" dirty="0" err="1">
                <a:latin typeface="Vinnytsia Sans" panose="00000500000000000000" pitchFamily="50" charset="0"/>
              </a:rPr>
              <a:t>Вінниці</a:t>
            </a:r>
            <a:endParaRPr lang="uk-UA" sz="1400" dirty="0">
              <a:latin typeface="Vinnytsia Sans" panose="00000500000000000000" pitchFamily="5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604" y="4497169"/>
            <a:ext cx="4199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>
                <a:latin typeface="Vinnytsia Sans" panose="00000500000000000000" pitchFamily="50" charset="0"/>
              </a:rPr>
              <a:t>Кошторисна вартість: 17,6 млн грн</a:t>
            </a:r>
          </a:p>
          <a:p>
            <a:r>
              <a:rPr lang="uk-UA" sz="1200" dirty="0">
                <a:latin typeface="Vinnytsia Sans" panose="00000500000000000000" pitchFamily="50" charset="0"/>
              </a:rPr>
              <a:t>Місткість: 154 особи</a:t>
            </a:r>
          </a:p>
          <a:p>
            <a:r>
              <a:rPr lang="uk-UA" sz="1200" dirty="0">
                <a:latin typeface="Vinnytsia Sans" panose="00000500000000000000" pitchFamily="50" charset="0"/>
              </a:rPr>
              <a:t>Площа: 588 </a:t>
            </a:r>
            <a:r>
              <a:rPr lang="uk-UA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м</a:t>
            </a:r>
            <a:r>
              <a:rPr lang="uk-UA" sz="1200" baseline="30000" dirty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200" dirty="0">
              <a:latin typeface="Vinnytsia Sans" panose="00000500000000000000" pitchFamily="50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7" y="578180"/>
            <a:ext cx="5128666" cy="384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975" y="2819024"/>
            <a:ext cx="3329608" cy="2281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975" y="523046"/>
            <a:ext cx="3329608" cy="2150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1898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0450" y="44043"/>
            <a:ext cx="90639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1400" dirty="0">
                <a:latin typeface="Vinnytsia Sans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Реконструкція будівлі (</a:t>
            </a:r>
            <a:r>
              <a:rPr lang="uk-UA" sz="1400" dirty="0" err="1">
                <a:latin typeface="Vinnytsia Sans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термомодернізація</a:t>
            </a:r>
            <a:r>
              <a:rPr lang="uk-UA" sz="1400" dirty="0">
                <a:latin typeface="Vinnytsia Sans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комунального закладу "Дошкільний навчальний заклад №74 Вінницької міської ради" по вул. Андрія </a:t>
            </a:r>
            <a:r>
              <a:rPr lang="uk-UA" sz="1400" dirty="0" err="1">
                <a:latin typeface="Vinnytsia Sans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Первозваного</a:t>
            </a:r>
            <a:r>
              <a:rPr lang="uk-UA" sz="1400" dirty="0">
                <a:latin typeface="Vinnytsia Sans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68 в м. Вінниці</a:t>
            </a:r>
            <a:endParaRPr lang="uk-UA" sz="1400" dirty="0">
              <a:effectLst/>
              <a:latin typeface="Vinnytsia Sans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0" y="461906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dirty="0">
                <a:latin typeface="Vinnytsia Sans" panose="00000500000000000000" pitchFamily="50" charset="0"/>
              </a:rPr>
              <a:t>Кошторисна вартість: 74,8 млн грн</a:t>
            </a:r>
          </a:p>
          <a:p>
            <a:r>
              <a:rPr lang="uk-UA" sz="1200" dirty="0">
                <a:latin typeface="Vinnytsia Sans" panose="00000500000000000000" pitchFamily="50" charset="0"/>
              </a:rPr>
              <a:t>Площа: 3624 </a:t>
            </a:r>
            <a:r>
              <a:rPr lang="uk-UA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м</a:t>
            </a:r>
            <a:r>
              <a:rPr lang="uk-UA" sz="1200" baseline="30000" dirty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200" dirty="0">
              <a:latin typeface="Vinnytsia Sans" panose="00000500000000000000" pitchFamily="50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EFFEB5-9581-999F-0F38-3A272C3784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354" y="567263"/>
            <a:ext cx="2913441" cy="2185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9832B58-94D9-01E5-4A4C-2CA9595D1B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913" y="2848615"/>
            <a:ext cx="2903882" cy="2177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8E54FE2-256A-25D4-1F1B-453D586A95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4" y="862979"/>
            <a:ext cx="4957232" cy="3717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13262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я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812022"/>
              </p:ext>
            </p:extLst>
          </p:nvPr>
        </p:nvGraphicFramePr>
        <p:xfrm>
          <a:off x="20450" y="-81563"/>
          <a:ext cx="9123550" cy="741680"/>
        </p:xfrm>
        <a:graphic>
          <a:graphicData uri="http://schemas.openxmlformats.org/drawingml/2006/table">
            <a:tbl>
              <a:tblPr/>
              <a:tblGrid>
                <a:gridCol w="9123550">
                  <a:extLst>
                    <a:ext uri="{9D8B030D-6E8A-4147-A177-3AD203B41FA5}">
                      <a16:colId xmlns:a16="http://schemas.microsoft.com/office/drawing/2014/main" val="12377372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br>
                        <a:rPr lang="uk-UA" sz="1400" dirty="0">
                          <a:effectLst/>
                          <a:latin typeface="Vinnytsia Sans" panose="00000500000000000000" pitchFamily="50" charset="0"/>
                        </a:rPr>
                      </a:br>
                      <a:r>
                        <a:rPr lang="uk-UA" sz="1400" dirty="0">
                          <a:effectLst/>
                          <a:latin typeface="Vinnytsia Sans" panose="00000500000000000000" pitchFamily="50" charset="0"/>
                        </a:rPr>
                        <a:t>Реконструкція будівлі (</a:t>
                      </a:r>
                      <a:r>
                        <a:rPr lang="uk-UA" sz="1400" dirty="0" err="1">
                          <a:effectLst/>
                          <a:latin typeface="Vinnytsia Sans" panose="00000500000000000000" pitchFamily="50" charset="0"/>
                        </a:rPr>
                        <a:t>термомодернізація</a:t>
                      </a:r>
                      <a:r>
                        <a:rPr lang="uk-UA" sz="1400" dirty="0">
                          <a:effectLst/>
                          <a:latin typeface="Vinnytsia Sans" panose="00000500000000000000" pitchFamily="50" charset="0"/>
                        </a:rPr>
                        <a:t>) комунального закладу "Загальноосвітня школа І-ІІІ ступенів №21 Вінницької міської ради" по вул.600 річчя,16 в м. Вінниці (заходи з енергозбереження)</a:t>
                      </a:r>
                    </a:p>
                  </a:txBody>
                  <a:tcPr marL="50800" marR="50800" marT="50800" marB="508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A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0966493"/>
                  </a:ext>
                </a:extLst>
              </a:tr>
            </a:tbl>
          </a:graphicData>
        </a:graphic>
      </p:graphicFrame>
      <p:sp>
        <p:nvSpPr>
          <p:cNvPr id="4" name="Прямокутник 3"/>
          <p:cNvSpPr/>
          <p:nvPr/>
        </p:nvSpPr>
        <p:spPr>
          <a:xfrm>
            <a:off x="0" y="461906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dirty="0">
                <a:latin typeface="Vinnytsia Sans" panose="00000500000000000000" pitchFamily="50" charset="0"/>
              </a:rPr>
              <a:t>Кошторисна вартість: 71,5 млн грн</a:t>
            </a:r>
          </a:p>
          <a:p>
            <a:r>
              <a:rPr lang="uk-UA" sz="1200" dirty="0">
                <a:latin typeface="Vinnytsia Sans" panose="00000500000000000000" pitchFamily="50" charset="0"/>
              </a:rPr>
              <a:t>Площа: 5992 </a:t>
            </a:r>
            <a:r>
              <a:rPr lang="uk-UA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м</a:t>
            </a:r>
            <a:r>
              <a:rPr lang="uk-UA" sz="1200" baseline="30000" dirty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200" dirty="0">
              <a:latin typeface="Vinnytsia Sans" panose="00000500000000000000" pitchFamily="50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032" y="958107"/>
            <a:ext cx="2387783" cy="3135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7843" y="958107"/>
            <a:ext cx="2224997" cy="3135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2404" y="958108"/>
            <a:ext cx="2352714" cy="3135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43535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527894" y="1183169"/>
            <a:ext cx="61992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u="sng" dirty="0">
                <a:solidFill>
                  <a:srgbClr val="FF0000"/>
                </a:solidFill>
                <a:latin typeface="Vinnytsia Sans" panose="00000500000000000000" pitchFamily="50" charset="0"/>
              </a:rPr>
              <a:t>Проектування, реставрація та охорона пам'яток архітектури</a:t>
            </a:r>
          </a:p>
        </p:txBody>
      </p:sp>
    </p:spTree>
    <p:extLst>
      <p:ext uri="{BB962C8B-B14F-4D97-AF65-F5344CB8AC3E}">
        <p14:creationId xmlns:p14="http://schemas.microsoft.com/office/powerpoint/2010/main" val="1530293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0" y="0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err="1">
                <a:latin typeface="Vinnytsia Sans" panose="00000500000000000000" pitchFamily="50" charset="0"/>
              </a:rPr>
              <a:t>Реставрація</a:t>
            </a:r>
            <a:r>
              <a:rPr lang="ru-RU" sz="1400" dirty="0">
                <a:latin typeface="Vinnytsia Sans" panose="00000500000000000000" pitchFamily="50" charset="0"/>
              </a:rPr>
              <a:t> памятки </a:t>
            </a:r>
            <a:r>
              <a:rPr lang="ru-RU" sz="1400" dirty="0" err="1">
                <a:latin typeface="Vinnytsia Sans" panose="00000500000000000000" pitchFamily="50" charset="0"/>
              </a:rPr>
              <a:t>архітектури</a:t>
            </a:r>
            <a:r>
              <a:rPr lang="ru-RU" sz="1400" dirty="0">
                <a:latin typeface="Vinnytsia Sans" panose="00000500000000000000" pitchFamily="50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</a:rPr>
              <a:t>місцевого</a:t>
            </a:r>
            <a:r>
              <a:rPr lang="ru-RU" sz="1400" dirty="0">
                <a:latin typeface="Vinnytsia Sans" panose="00000500000000000000" pitchFamily="50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</a:rPr>
              <a:t>значення</a:t>
            </a:r>
            <a:r>
              <a:rPr lang="ru-RU" sz="1400" dirty="0">
                <a:latin typeface="Vinnytsia Sans" panose="00000500000000000000" pitchFamily="50" charset="0"/>
              </a:rPr>
              <a:t> "</a:t>
            </a:r>
            <a:r>
              <a:rPr lang="ru-RU" sz="1400" dirty="0" err="1">
                <a:latin typeface="Vinnytsia Sans" panose="00000500000000000000" pitchFamily="50" charset="0"/>
              </a:rPr>
              <a:t>Будинок</a:t>
            </a:r>
            <a:r>
              <a:rPr lang="ru-RU" sz="1400" dirty="0">
                <a:latin typeface="Vinnytsia Sans" panose="00000500000000000000" pitchFamily="50" charset="0"/>
              </a:rPr>
              <a:t> окружного суду" по </a:t>
            </a:r>
            <a:r>
              <a:rPr lang="ru-RU" sz="1400" dirty="0" err="1">
                <a:latin typeface="Vinnytsia Sans" panose="00000500000000000000" pitchFamily="50" charset="0"/>
              </a:rPr>
              <a:t>вул</a:t>
            </a:r>
            <a:r>
              <a:rPr lang="ru-RU" sz="1400" dirty="0">
                <a:latin typeface="Vinnytsia Sans" panose="00000500000000000000" pitchFamily="50" charset="0"/>
              </a:rPr>
              <a:t>. </a:t>
            </a:r>
            <a:r>
              <a:rPr lang="ru-RU" sz="1400" dirty="0" err="1">
                <a:latin typeface="Vinnytsia Sans" panose="00000500000000000000" pitchFamily="50" charset="0"/>
              </a:rPr>
              <a:t>Грушевського</a:t>
            </a:r>
            <a:r>
              <a:rPr lang="ru-RU" sz="1400" dirty="0">
                <a:latin typeface="Vinnytsia Sans" panose="00000500000000000000" pitchFamily="50" charset="0"/>
              </a:rPr>
              <a:t>, 17 у м. </a:t>
            </a:r>
            <a:r>
              <a:rPr lang="ru-RU" sz="1400" dirty="0" err="1">
                <a:latin typeface="Vinnytsia Sans" panose="00000500000000000000" pitchFamily="50" charset="0"/>
              </a:rPr>
              <a:t>Вінниці</a:t>
            </a:r>
            <a:r>
              <a:rPr lang="ru-RU" sz="1400" dirty="0">
                <a:latin typeface="Vinnytsia Sans" panose="00000500000000000000" pitchFamily="50" charset="0"/>
              </a:rPr>
              <a:t> (</a:t>
            </a:r>
            <a:r>
              <a:rPr lang="ru-RU" sz="1400" dirty="0" err="1">
                <a:latin typeface="Vinnytsia Sans" panose="00000500000000000000" pitchFamily="50" charset="0"/>
              </a:rPr>
              <a:t>охоронний</a:t>
            </a:r>
            <a:r>
              <a:rPr lang="ru-RU" sz="1400" dirty="0">
                <a:latin typeface="Vinnytsia Sans" panose="00000500000000000000" pitchFamily="50" charset="0"/>
              </a:rPr>
              <a:t> номер 22-Вн) з </a:t>
            </a:r>
            <a:r>
              <a:rPr lang="ru-RU" sz="1400" dirty="0" err="1">
                <a:latin typeface="Vinnytsia Sans" panose="00000500000000000000" pitchFamily="50" charset="0"/>
              </a:rPr>
              <a:t>пристосуванням</a:t>
            </a:r>
            <a:r>
              <a:rPr lang="ru-RU" sz="1400" dirty="0">
                <a:latin typeface="Vinnytsia Sans" panose="00000500000000000000" pitchFamily="50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</a:rPr>
              <a:t>під</a:t>
            </a:r>
            <a:r>
              <a:rPr lang="ru-RU" sz="1400" dirty="0">
                <a:latin typeface="Vinnytsia Sans" panose="00000500000000000000" pitchFamily="50" charset="0"/>
              </a:rPr>
              <a:t> потреби </a:t>
            </a:r>
            <a:r>
              <a:rPr lang="ru-RU" sz="1400" dirty="0" err="1">
                <a:latin typeface="Vinnytsia Sans" panose="00000500000000000000" pitchFamily="50" charset="0"/>
              </a:rPr>
              <a:t>міського</a:t>
            </a:r>
            <a:r>
              <a:rPr lang="ru-RU" sz="1400" dirty="0">
                <a:latin typeface="Vinnytsia Sans" panose="00000500000000000000" pitchFamily="50" charset="0"/>
              </a:rPr>
              <a:t> суду (в </a:t>
            </a:r>
            <a:r>
              <a:rPr lang="ru-RU" sz="1400" dirty="0" err="1">
                <a:latin typeface="Vinnytsia Sans" panose="00000500000000000000" pitchFamily="50" charset="0"/>
              </a:rPr>
              <a:t>т.ч</a:t>
            </a:r>
            <a:r>
              <a:rPr lang="ru-RU" sz="1400" dirty="0">
                <a:latin typeface="Vinnytsia Sans" panose="00000500000000000000" pitchFamily="50" charset="0"/>
              </a:rPr>
              <a:t>. </a:t>
            </a:r>
            <a:r>
              <a:rPr lang="ru-RU" sz="1400" dirty="0" err="1">
                <a:latin typeface="Vinnytsia Sans" panose="00000500000000000000" pitchFamily="50" charset="0"/>
              </a:rPr>
              <a:t>проєктні</a:t>
            </a:r>
            <a:r>
              <a:rPr lang="ru-RU" sz="1400" dirty="0">
                <a:latin typeface="Vinnytsia Sans" panose="00000500000000000000" pitchFamily="50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</a:rPr>
              <a:t>роботи</a:t>
            </a:r>
            <a:r>
              <a:rPr lang="ru-RU" sz="1400" dirty="0">
                <a:latin typeface="Vinnytsia Sans" panose="00000500000000000000" pitchFamily="50" charset="0"/>
              </a:rPr>
              <a:t>)</a:t>
            </a:r>
            <a:endParaRPr lang="uk-UA" sz="1400" dirty="0">
              <a:latin typeface="Vinnytsia Sans" panose="00000500000000000000" pitchFamily="50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2136" y="46657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dirty="0">
                <a:latin typeface="Vinnytsia Sans" panose="00000500000000000000" pitchFamily="50" charset="0"/>
              </a:rPr>
              <a:t>Кошторисна вартість: 69,5 млн грн</a:t>
            </a:r>
          </a:p>
          <a:p>
            <a:r>
              <a:rPr lang="uk-UA" sz="1200" dirty="0">
                <a:latin typeface="Vinnytsia Sans" panose="00000500000000000000" pitchFamily="50" charset="0"/>
              </a:rPr>
              <a:t>Площа: 4958 </a:t>
            </a:r>
            <a:r>
              <a:rPr lang="uk-UA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м</a:t>
            </a:r>
            <a:r>
              <a:rPr lang="uk-UA" sz="1200" baseline="30000" dirty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200" dirty="0">
              <a:latin typeface="Vinnytsia Sans" panose="00000500000000000000" pitchFamily="50" charset="0"/>
            </a:endParaRPr>
          </a:p>
          <a:p>
            <a:endParaRPr lang="uk-UA" sz="1200" dirty="0">
              <a:latin typeface="Vinnytsia Sans" panose="00000500000000000000" pitchFamily="50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9309" y="738664"/>
            <a:ext cx="4805066" cy="3362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3683" y="738664"/>
            <a:ext cx="2707640" cy="2030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B62B67-AA12-EA16-279D-40EBBC371D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83" y="2959862"/>
            <a:ext cx="2708785" cy="2031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4899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381824" y="1133504"/>
            <a:ext cx="619922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 err="1">
                <a:solidFill>
                  <a:srgbClr val="FF0000"/>
                </a:solidFill>
                <a:latin typeface="Vinnytsia Sans" panose="00000500000000000000" pitchFamily="50" charset="0"/>
              </a:rPr>
              <a:t>Надання</a:t>
            </a:r>
            <a:r>
              <a:rPr lang="ru-RU" sz="3200" b="1" u="sng" dirty="0">
                <a:solidFill>
                  <a:srgbClr val="FF0000"/>
                </a:solidFill>
                <a:latin typeface="Vinnytsia Sans" panose="00000500000000000000" pitchFamily="50" charset="0"/>
              </a:rPr>
              <a:t> </a:t>
            </a:r>
            <a:r>
              <a:rPr lang="ru-RU" sz="3200" b="1" u="sng" dirty="0" err="1">
                <a:solidFill>
                  <a:srgbClr val="FF0000"/>
                </a:solidFill>
                <a:latin typeface="Vinnytsia Sans" panose="00000500000000000000" pitchFamily="50" charset="0"/>
              </a:rPr>
              <a:t>загальної</a:t>
            </a:r>
            <a:r>
              <a:rPr lang="ru-RU" sz="3200" b="1" u="sng" dirty="0">
                <a:solidFill>
                  <a:srgbClr val="FF0000"/>
                </a:solidFill>
                <a:latin typeface="Vinnytsia Sans" panose="00000500000000000000" pitchFamily="50" charset="0"/>
              </a:rPr>
              <a:t> </a:t>
            </a:r>
            <a:r>
              <a:rPr lang="ru-RU" sz="3200" b="1" u="sng" dirty="0" err="1">
                <a:solidFill>
                  <a:srgbClr val="FF0000"/>
                </a:solidFill>
                <a:latin typeface="Vinnytsia Sans" panose="00000500000000000000" pitchFamily="50" charset="0"/>
              </a:rPr>
              <a:t>середньої</a:t>
            </a:r>
            <a:r>
              <a:rPr lang="ru-RU" sz="3200" b="1" u="sng" dirty="0">
                <a:solidFill>
                  <a:srgbClr val="FF0000"/>
                </a:solidFill>
                <a:latin typeface="Vinnytsia Sans" panose="00000500000000000000" pitchFamily="50" charset="0"/>
              </a:rPr>
              <a:t> </a:t>
            </a:r>
            <a:r>
              <a:rPr lang="ru-RU" sz="3200" b="1" u="sng" dirty="0" err="1">
                <a:solidFill>
                  <a:srgbClr val="FF0000"/>
                </a:solidFill>
                <a:latin typeface="Vinnytsia Sans" panose="00000500000000000000" pitchFamily="50" charset="0"/>
              </a:rPr>
              <a:t>освіти</a:t>
            </a:r>
            <a:r>
              <a:rPr lang="ru-RU" sz="3200" b="1" u="sng" dirty="0">
                <a:solidFill>
                  <a:srgbClr val="FF0000"/>
                </a:solidFill>
                <a:latin typeface="Vinnytsia Sans" panose="00000500000000000000" pitchFamily="50" charset="0"/>
              </a:rPr>
              <a:t> закладами </a:t>
            </a:r>
            <a:r>
              <a:rPr lang="ru-RU" sz="3200" b="1" u="sng" dirty="0" err="1">
                <a:solidFill>
                  <a:srgbClr val="FF0000"/>
                </a:solidFill>
                <a:latin typeface="Vinnytsia Sans" panose="00000500000000000000" pitchFamily="50" charset="0"/>
              </a:rPr>
              <a:t>загальної</a:t>
            </a:r>
            <a:r>
              <a:rPr lang="ru-RU" sz="3200" b="1" u="sng" dirty="0">
                <a:solidFill>
                  <a:srgbClr val="FF0000"/>
                </a:solidFill>
                <a:latin typeface="Vinnytsia Sans" panose="00000500000000000000" pitchFamily="50" charset="0"/>
              </a:rPr>
              <a:t> </a:t>
            </a:r>
            <a:r>
              <a:rPr lang="ru-RU" sz="3200" b="1" u="sng" dirty="0" err="1">
                <a:solidFill>
                  <a:srgbClr val="FF0000"/>
                </a:solidFill>
                <a:latin typeface="Vinnytsia Sans" panose="00000500000000000000" pitchFamily="50" charset="0"/>
              </a:rPr>
              <a:t>середньої</a:t>
            </a:r>
            <a:r>
              <a:rPr lang="ru-RU" sz="3200" b="1" u="sng" dirty="0">
                <a:solidFill>
                  <a:srgbClr val="FF0000"/>
                </a:solidFill>
                <a:latin typeface="Vinnytsia Sans" panose="00000500000000000000" pitchFamily="50" charset="0"/>
              </a:rPr>
              <a:t> </a:t>
            </a:r>
            <a:r>
              <a:rPr lang="ru-RU" sz="3200" b="1" u="sng" dirty="0" err="1">
                <a:solidFill>
                  <a:srgbClr val="FF0000"/>
                </a:solidFill>
                <a:latin typeface="Vinnytsia Sans" panose="00000500000000000000" pitchFamily="50" charset="0"/>
              </a:rPr>
              <a:t>освіти</a:t>
            </a:r>
            <a:r>
              <a:rPr lang="ru-RU" sz="3200" b="1" u="sng" dirty="0">
                <a:solidFill>
                  <a:srgbClr val="FF0000"/>
                </a:solidFill>
                <a:latin typeface="Vinnytsia Sans" panose="00000500000000000000" pitchFamily="50" charset="0"/>
              </a:rPr>
              <a:t> за </a:t>
            </a:r>
            <a:r>
              <a:rPr lang="ru-RU" sz="3200" b="1" u="sng" dirty="0" err="1">
                <a:solidFill>
                  <a:srgbClr val="FF0000"/>
                </a:solidFill>
                <a:latin typeface="Vinnytsia Sans" panose="00000500000000000000" pitchFamily="50" charset="0"/>
              </a:rPr>
              <a:t>рахунок</a:t>
            </a:r>
            <a:r>
              <a:rPr lang="ru-RU" sz="3200" b="1" u="sng" dirty="0">
                <a:solidFill>
                  <a:srgbClr val="FF0000"/>
                </a:solidFill>
                <a:latin typeface="Vinnytsia Sans" panose="00000500000000000000" pitchFamily="50" charset="0"/>
              </a:rPr>
              <a:t> </a:t>
            </a:r>
            <a:r>
              <a:rPr lang="ru-RU" sz="3200" b="1" u="sng" dirty="0" err="1">
                <a:solidFill>
                  <a:srgbClr val="FF0000"/>
                </a:solidFill>
                <a:latin typeface="Vinnytsia Sans" panose="00000500000000000000" pitchFamily="50" charset="0"/>
              </a:rPr>
              <a:t>коштів</a:t>
            </a:r>
            <a:r>
              <a:rPr lang="ru-RU" sz="3200" b="1" u="sng" dirty="0">
                <a:solidFill>
                  <a:srgbClr val="FF0000"/>
                </a:solidFill>
                <a:latin typeface="Vinnytsia Sans" panose="00000500000000000000" pitchFamily="50" charset="0"/>
              </a:rPr>
              <a:t> </a:t>
            </a:r>
            <a:r>
              <a:rPr lang="ru-RU" sz="3200" b="1" u="sng" dirty="0" err="1">
                <a:solidFill>
                  <a:srgbClr val="FF0000"/>
                </a:solidFill>
                <a:latin typeface="Vinnytsia Sans" panose="00000500000000000000" pitchFamily="50" charset="0"/>
              </a:rPr>
              <a:t>місцевого</a:t>
            </a:r>
            <a:r>
              <a:rPr lang="ru-RU" sz="3200" b="1" u="sng" dirty="0">
                <a:solidFill>
                  <a:srgbClr val="FF0000"/>
                </a:solidFill>
                <a:latin typeface="Vinnytsia Sans" panose="00000500000000000000" pitchFamily="50" charset="0"/>
              </a:rPr>
              <a:t> бюджету</a:t>
            </a:r>
            <a:endParaRPr lang="uk-UA" sz="2400" b="1" u="sng" dirty="0">
              <a:solidFill>
                <a:srgbClr val="FF0000"/>
              </a:solidFill>
              <a:latin typeface="Vinnytsia Sa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852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0"/>
            <a:ext cx="90286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dirty="0">
                <a:latin typeface="Vinnytsia Sans" panose="00000500000000000000" pitchFamily="50" charset="0"/>
              </a:rPr>
              <a:t>Капітальний ремонт покрівлі (підготовка до опалювального сезону та заходи з енергозбереження) будівлі комунального закладу «</a:t>
            </a:r>
            <a:r>
              <a:rPr lang="uk-UA" sz="1400" dirty="0" err="1">
                <a:latin typeface="Vinnytsia Sans" panose="00000500000000000000" pitchFamily="50" charset="0"/>
              </a:rPr>
              <a:t>Гавришівський</a:t>
            </a:r>
            <a:r>
              <a:rPr lang="uk-UA" sz="1400" dirty="0">
                <a:latin typeface="Vinnytsia Sans" panose="00000500000000000000" pitchFamily="50" charset="0"/>
              </a:rPr>
              <a:t> ліцей Вінницького району Вінницької області» по вул. </a:t>
            </a:r>
            <a:r>
              <a:rPr lang="uk-UA" sz="1400" dirty="0" err="1">
                <a:latin typeface="Vinnytsia Sans" panose="00000500000000000000" pitchFamily="50" charset="0"/>
              </a:rPr>
              <a:t>Августюка</a:t>
            </a:r>
            <a:r>
              <a:rPr lang="uk-UA" sz="1400" dirty="0">
                <a:latin typeface="Vinnytsia Sans" panose="00000500000000000000" pitchFamily="50" charset="0"/>
              </a:rPr>
              <a:t> Олега, 17 у с. </a:t>
            </a:r>
            <a:r>
              <a:rPr lang="uk-UA" sz="1400" dirty="0" err="1">
                <a:latin typeface="Vinnytsia Sans" panose="00000500000000000000" pitchFamily="50" charset="0"/>
              </a:rPr>
              <a:t>Гавришівка</a:t>
            </a:r>
            <a:endParaRPr lang="uk-UA" sz="1400" dirty="0">
              <a:latin typeface="Vinnytsia Sans" panose="00000500000000000000" pitchFamily="5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59635" y="4635458"/>
            <a:ext cx="4199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>
                <a:latin typeface="Vinnytsia Sans" panose="00000500000000000000" pitchFamily="50" charset="0"/>
              </a:rPr>
              <a:t>Кошторисна вартість: 10,8 млн грн</a:t>
            </a:r>
          </a:p>
          <a:p>
            <a:r>
              <a:rPr lang="uk-UA" sz="1200" dirty="0">
                <a:latin typeface="Vinnytsia Sans" panose="00000500000000000000" pitchFamily="50" charset="0"/>
              </a:rPr>
              <a:t>Площа: 991 </a:t>
            </a:r>
            <a:r>
              <a:rPr lang="uk-UA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м</a:t>
            </a:r>
            <a:r>
              <a:rPr lang="uk-UA" sz="1200" baseline="30000" dirty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200" dirty="0">
              <a:latin typeface="Vinnytsia Sans" panose="00000500000000000000" pitchFamily="50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43" y="2838943"/>
            <a:ext cx="2922105" cy="2191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43" y="581319"/>
            <a:ext cx="2922105" cy="2105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84" y="738664"/>
            <a:ext cx="5040776" cy="3780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6788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51062" y="3852013"/>
            <a:ext cx="786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Vinnytsia Sans" panose="00000500000000000000" pitchFamily="50" charset="0"/>
              </a:rPr>
              <a:t>фото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4384654" y="-24068"/>
            <a:ext cx="33938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100" b="1" u="sng" dirty="0">
                <a:solidFill>
                  <a:srgbClr val="C0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Перелік виконання бюджетних програм ДКБ</a:t>
            </a:r>
          </a:p>
        </p:txBody>
      </p:sp>
      <p:sp>
        <p:nvSpPr>
          <p:cNvPr id="8" name="Полілінія 10"/>
          <p:cNvSpPr/>
          <p:nvPr/>
        </p:nvSpPr>
        <p:spPr>
          <a:xfrm>
            <a:off x="25158" y="106737"/>
            <a:ext cx="4012223" cy="33994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Будівництво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освітніх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установ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та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закладів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   </a:t>
            </a:r>
            <a:r>
              <a:rPr lang="ru-RU" sz="800" b="1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119,06 млн </a:t>
            </a:r>
            <a:r>
              <a:rPr lang="ru-RU" sz="800" b="1" dirty="0" err="1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грн</a:t>
            </a:r>
            <a:endParaRPr lang="uk-UA" sz="800" b="1" dirty="0">
              <a:solidFill>
                <a:srgbClr val="FF0000"/>
              </a:solidFill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10" name="Полілінія 10"/>
          <p:cNvSpPr/>
          <p:nvPr/>
        </p:nvSpPr>
        <p:spPr>
          <a:xfrm>
            <a:off x="20741" y="2586651"/>
            <a:ext cx="5691555" cy="34672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Надання дошкільної освіти, в тому числі: капітальний ремонт споруд цивільного захисту - </a:t>
            </a:r>
            <a:r>
              <a:rPr lang="uk-UA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укриттів</a:t>
            </a:r>
            <a:r>
              <a:rPr lang="uk-UA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комунальних закладів дошкільної освіти   </a:t>
            </a:r>
            <a:r>
              <a:rPr lang="uk-UA" sz="800" b="1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10,71 млн грн</a:t>
            </a:r>
          </a:p>
        </p:txBody>
      </p:sp>
      <p:sp>
        <p:nvSpPr>
          <p:cNvPr id="12" name="Полілінія 10"/>
          <p:cNvSpPr/>
          <p:nvPr/>
        </p:nvSpPr>
        <p:spPr>
          <a:xfrm>
            <a:off x="20741" y="3773766"/>
            <a:ext cx="6015174" cy="3872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Заходи із запобігання та ліквідації надзвичайних ситуацій та наслідків стихійного лиха  </a:t>
            </a:r>
            <a:r>
              <a:rPr lang="uk-UA" sz="800" b="1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3,52 млн грн </a:t>
            </a:r>
          </a:p>
        </p:txBody>
      </p:sp>
      <p:sp>
        <p:nvSpPr>
          <p:cNvPr id="13" name="Полілінія 10"/>
          <p:cNvSpPr/>
          <p:nvPr/>
        </p:nvSpPr>
        <p:spPr>
          <a:xfrm>
            <a:off x="20741" y="2137427"/>
            <a:ext cx="6587770" cy="37139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Керівництво і управління у відповідній сфері у містах (місті Києві), селищах, селах,  територіальних громадах  </a:t>
            </a:r>
            <a:r>
              <a:rPr lang="uk-UA" sz="800" b="1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13,7  млн грн</a:t>
            </a:r>
          </a:p>
        </p:txBody>
      </p:sp>
      <p:sp>
        <p:nvSpPr>
          <p:cNvPr id="14" name="Полілінія 10"/>
          <p:cNvSpPr/>
          <p:nvPr/>
        </p:nvSpPr>
        <p:spPr>
          <a:xfrm>
            <a:off x="20741" y="923372"/>
            <a:ext cx="3921369" cy="31717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Будівництво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закладів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охорони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здоров</a:t>
            </a:r>
            <a:r>
              <a:rPr lang="uk-UA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'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я </a:t>
            </a:r>
            <a:r>
              <a:rPr lang="ru-RU" sz="800" b="1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18,22 млн </a:t>
            </a:r>
            <a:r>
              <a:rPr lang="ru-RU" sz="800" b="1" dirty="0" err="1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грн</a:t>
            </a:r>
            <a:endParaRPr lang="uk-UA" sz="800" b="1" dirty="0">
              <a:solidFill>
                <a:srgbClr val="FF0000"/>
              </a:solidFill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15" name="Полілінія 10"/>
          <p:cNvSpPr/>
          <p:nvPr/>
        </p:nvSpPr>
        <p:spPr>
          <a:xfrm>
            <a:off x="20741" y="3403614"/>
            <a:ext cx="4806462" cy="30036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Будівництво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об'єктів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житлово-комунального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господарства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   </a:t>
            </a:r>
            <a:r>
              <a:rPr lang="ru-RU" sz="800" b="1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3,78 млн </a:t>
            </a:r>
            <a:r>
              <a:rPr lang="ru-RU" sz="800" b="1" dirty="0" err="1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грн</a:t>
            </a:r>
            <a:endParaRPr lang="uk-UA" sz="800" b="1" dirty="0">
              <a:solidFill>
                <a:srgbClr val="FF0000"/>
              </a:solidFill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16" name="Полілінія 10"/>
          <p:cNvSpPr/>
          <p:nvPr/>
        </p:nvSpPr>
        <p:spPr>
          <a:xfrm>
            <a:off x="14186" y="1753342"/>
            <a:ext cx="4363913" cy="32925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Будівництво інших об’єктів  комунальної власності </a:t>
            </a:r>
            <a:r>
              <a:rPr lang="uk-UA" sz="800" b="1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12,48</a:t>
            </a:r>
            <a:r>
              <a:rPr lang="uk-UA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uk-UA" sz="800" b="1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млн грн</a:t>
            </a:r>
          </a:p>
        </p:txBody>
      </p:sp>
      <p:sp>
        <p:nvSpPr>
          <p:cNvPr id="17" name="Полілінія 10"/>
          <p:cNvSpPr/>
          <p:nvPr/>
        </p:nvSpPr>
        <p:spPr>
          <a:xfrm>
            <a:off x="20741" y="3011200"/>
            <a:ext cx="3921369" cy="31717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Будівництво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закладів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культури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і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мистецтв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800" b="1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8,34 млн </a:t>
            </a:r>
            <a:r>
              <a:rPr lang="ru-RU" sz="800" b="1" dirty="0" err="1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грн</a:t>
            </a:r>
            <a:endParaRPr lang="uk-UA" sz="800" b="1" dirty="0">
              <a:solidFill>
                <a:srgbClr val="FF0000"/>
              </a:solidFill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22" name="Полілінія 10"/>
          <p:cNvSpPr/>
          <p:nvPr/>
        </p:nvSpPr>
        <p:spPr>
          <a:xfrm>
            <a:off x="20741" y="1323924"/>
            <a:ext cx="5691555" cy="34672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Надання загальної середньої освіти закладам загальної середньої освіти за рахунок коштів місцевого бюджету </a:t>
            </a:r>
            <a:r>
              <a:rPr lang="uk-UA" sz="800" b="1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16,22 млн грн</a:t>
            </a:r>
          </a:p>
        </p:txBody>
      </p:sp>
      <p:sp>
        <p:nvSpPr>
          <p:cNvPr id="23" name="Полілінія 10"/>
          <p:cNvSpPr/>
          <p:nvPr/>
        </p:nvSpPr>
        <p:spPr>
          <a:xfrm>
            <a:off x="14186" y="522289"/>
            <a:ext cx="5106618" cy="32925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Проєктування</a:t>
            </a:r>
            <a:r>
              <a:rPr lang="uk-UA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, реставрація та охорона пам'яток культурної спадщини </a:t>
            </a:r>
            <a:r>
              <a:rPr lang="uk-UA" sz="800" b="1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31,96</a:t>
            </a:r>
            <a:r>
              <a:rPr lang="uk-UA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uk-UA" sz="800" b="1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млн грн</a:t>
            </a:r>
          </a:p>
        </p:txBody>
      </p:sp>
      <p:sp>
        <p:nvSpPr>
          <p:cNvPr id="18" name="Прямоугольник 14"/>
          <p:cNvSpPr/>
          <p:nvPr/>
        </p:nvSpPr>
        <p:spPr>
          <a:xfrm>
            <a:off x="7040588" y="624255"/>
            <a:ext cx="866124" cy="117237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tx1"/>
                </a:solidFill>
              </a:rPr>
              <a:t>237,96млн. грн</a:t>
            </a:r>
          </a:p>
        </p:txBody>
      </p:sp>
      <p:sp>
        <p:nvSpPr>
          <p:cNvPr id="19" name="Прямоугольник 15"/>
          <p:cNvSpPr/>
          <p:nvPr/>
        </p:nvSpPr>
        <p:spPr>
          <a:xfrm>
            <a:off x="7906712" y="624255"/>
            <a:ext cx="862149" cy="11724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tx1"/>
                </a:solidFill>
              </a:rPr>
              <a:t>237,78 млн. грн</a:t>
            </a:r>
          </a:p>
        </p:txBody>
      </p:sp>
      <p:sp>
        <p:nvSpPr>
          <p:cNvPr id="20" name="Прямоугольник 16"/>
          <p:cNvSpPr/>
          <p:nvPr/>
        </p:nvSpPr>
        <p:spPr>
          <a:xfrm>
            <a:off x="6557914" y="285701"/>
            <a:ext cx="15150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i="1" dirty="0">
                <a:cs typeface="Times New Roman" panose="02020603050405020304" pitchFamily="18" charset="0"/>
              </a:rPr>
              <a:t>Передбачено</a:t>
            </a:r>
          </a:p>
        </p:txBody>
      </p:sp>
      <p:sp>
        <p:nvSpPr>
          <p:cNvPr id="21" name="Прямоугольник 17"/>
          <p:cNvSpPr/>
          <p:nvPr/>
        </p:nvSpPr>
        <p:spPr>
          <a:xfrm>
            <a:off x="7906712" y="285701"/>
            <a:ext cx="10150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i="1" dirty="0">
                <a:cs typeface="Times New Roman" panose="02020603050405020304" pitchFamily="18" charset="0"/>
              </a:rPr>
              <a:t>Освоєно</a:t>
            </a:r>
          </a:p>
        </p:txBody>
      </p:sp>
      <p:sp>
        <p:nvSpPr>
          <p:cNvPr id="24" name="Полілінія 10"/>
          <p:cNvSpPr/>
          <p:nvPr/>
        </p:nvSpPr>
        <p:spPr>
          <a:xfrm>
            <a:off x="14186" y="4230819"/>
            <a:ext cx="6015174" cy="3872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Реалізація проектів (заходів) з відновлення об'єктів житлового фонду, пошкоджених/знищених внаслідок збройної агресії, за рахунок коштів місцевих бюджетів </a:t>
            </a:r>
            <a:r>
              <a:rPr lang="uk-UA" sz="800" b="1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1,75 млн грн </a:t>
            </a:r>
          </a:p>
        </p:txBody>
      </p:sp>
      <p:sp>
        <p:nvSpPr>
          <p:cNvPr id="25" name="Полілінія 10"/>
          <p:cNvSpPr/>
          <p:nvPr/>
        </p:nvSpPr>
        <p:spPr>
          <a:xfrm>
            <a:off x="0" y="4694333"/>
            <a:ext cx="6015174" cy="3872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Інші заходи, пов'язані з економічною діяльністю </a:t>
            </a:r>
            <a:r>
              <a:rPr lang="uk-UA" sz="800" b="1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0,06 млн грн </a:t>
            </a:r>
          </a:p>
        </p:txBody>
      </p:sp>
    </p:spTree>
    <p:extLst>
      <p:ext uri="{BB962C8B-B14F-4D97-AF65-F5344CB8AC3E}">
        <p14:creationId xmlns:p14="http://schemas.microsoft.com/office/powerpoint/2010/main" val="18280409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9664" y="28405"/>
            <a:ext cx="90286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err="1">
                <a:latin typeface="Vinnytsia Sans" panose="00000500000000000000" pitchFamily="50" charset="0"/>
              </a:rPr>
              <a:t>Капітальний</a:t>
            </a:r>
            <a:r>
              <a:rPr lang="ru-RU" sz="1400" dirty="0">
                <a:latin typeface="Vinnytsia Sans" panose="00000500000000000000" pitchFamily="50" charset="0"/>
              </a:rPr>
              <a:t> ремонт </a:t>
            </a:r>
            <a:r>
              <a:rPr lang="ru-RU" sz="1400" dirty="0" err="1">
                <a:latin typeface="Vinnytsia Sans" panose="00000500000000000000" pitchFamily="50" charset="0"/>
              </a:rPr>
              <a:t>покрівлі</a:t>
            </a:r>
            <a:r>
              <a:rPr lang="ru-RU" sz="1400" dirty="0">
                <a:latin typeface="Vinnytsia Sans" panose="00000500000000000000" pitchFamily="50" charset="0"/>
              </a:rPr>
              <a:t> (</a:t>
            </a:r>
            <a:r>
              <a:rPr lang="ru-RU" sz="1400" dirty="0" err="1">
                <a:latin typeface="Vinnytsia Sans" panose="00000500000000000000" pitchFamily="50" charset="0"/>
              </a:rPr>
              <a:t>підготовка</a:t>
            </a:r>
            <a:r>
              <a:rPr lang="ru-RU" sz="1400" dirty="0">
                <a:latin typeface="Vinnytsia Sans" panose="00000500000000000000" pitchFamily="50" charset="0"/>
              </a:rPr>
              <a:t> до </a:t>
            </a:r>
            <a:r>
              <a:rPr lang="ru-RU" sz="1400" dirty="0" err="1">
                <a:latin typeface="Vinnytsia Sans" panose="00000500000000000000" pitchFamily="50" charset="0"/>
              </a:rPr>
              <a:t>опалювального</a:t>
            </a:r>
            <a:r>
              <a:rPr lang="ru-RU" sz="1400" dirty="0">
                <a:latin typeface="Vinnytsia Sans" panose="00000500000000000000" pitchFamily="50" charset="0"/>
              </a:rPr>
              <a:t> сезону та заходи з </a:t>
            </a:r>
            <a:r>
              <a:rPr lang="ru-RU" sz="1400" dirty="0" err="1">
                <a:latin typeface="Vinnytsia Sans" panose="00000500000000000000" pitchFamily="50" charset="0"/>
              </a:rPr>
              <a:t>енергозбереження</a:t>
            </a:r>
            <a:r>
              <a:rPr lang="ru-RU" sz="1400" dirty="0">
                <a:latin typeface="Vinnytsia Sans" panose="00000500000000000000" pitchFamily="50" charset="0"/>
              </a:rPr>
              <a:t>) </a:t>
            </a:r>
            <a:r>
              <a:rPr lang="ru-RU" sz="1400" dirty="0" err="1">
                <a:latin typeface="Vinnytsia Sans" panose="00000500000000000000" pitchFamily="50" charset="0"/>
              </a:rPr>
              <a:t>будівлі</a:t>
            </a:r>
            <a:r>
              <a:rPr lang="ru-RU" sz="1400" dirty="0">
                <a:latin typeface="Vinnytsia Sans" panose="00000500000000000000" pitchFamily="50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</a:rPr>
              <a:t>Комунального</a:t>
            </a:r>
            <a:r>
              <a:rPr lang="ru-RU" sz="1400" dirty="0">
                <a:latin typeface="Vinnytsia Sans" panose="00000500000000000000" pitchFamily="50" charset="0"/>
              </a:rPr>
              <a:t> закладу «</a:t>
            </a:r>
            <a:r>
              <a:rPr lang="ru-RU" sz="1400" dirty="0" err="1">
                <a:latin typeface="Vinnytsia Sans" panose="00000500000000000000" pitchFamily="50" charset="0"/>
              </a:rPr>
              <a:t>Вінницький</a:t>
            </a:r>
            <a:r>
              <a:rPr lang="ru-RU" sz="1400" dirty="0">
                <a:latin typeface="Vinnytsia Sans" panose="00000500000000000000" pitchFamily="50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</a:rPr>
              <a:t>ліцей</a:t>
            </a:r>
            <a:r>
              <a:rPr lang="ru-RU" sz="1400" dirty="0">
                <a:latin typeface="Vinnytsia Sans" panose="00000500000000000000" pitchFamily="50" charset="0"/>
              </a:rPr>
              <a:t> №4» по </a:t>
            </a:r>
            <a:r>
              <a:rPr lang="ru-RU" sz="1400" dirty="0" err="1">
                <a:latin typeface="Vinnytsia Sans" panose="00000500000000000000" pitchFamily="50" charset="0"/>
              </a:rPr>
              <a:t>вул</a:t>
            </a:r>
            <a:r>
              <a:rPr lang="ru-RU" sz="1400" dirty="0">
                <a:latin typeface="Vinnytsia Sans" panose="00000500000000000000" pitchFamily="50" charset="0"/>
              </a:rPr>
              <a:t>. Гоголя, 18</a:t>
            </a:r>
          </a:p>
          <a:p>
            <a:pPr algn="just"/>
            <a:r>
              <a:rPr lang="ru-RU" sz="1400" dirty="0">
                <a:latin typeface="Vinnytsia Sans" panose="00000500000000000000" pitchFamily="50" charset="0"/>
              </a:rPr>
              <a:t> у м. </a:t>
            </a:r>
            <a:r>
              <a:rPr lang="ru-RU" sz="1400" dirty="0" err="1">
                <a:latin typeface="Vinnytsia Sans" panose="00000500000000000000" pitchFamily="50" charset="0"/>
              </a:rPr>
              <a:t>Вінниця</a:t>
            </a:r>
            <a:endParaRPr lang="uk-UA" sz="1400" dirty="0">
              <a:latin typeface="Vinnytsia Sans" panose="00000500000000000000" pitchFamily="5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9757" y="4681835"/>
            <a:ext cx="4199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>
                <a:latin typeface="Vinnytsia Sans" panose="00000500000000000000" pitchFamily="50" charset="0"/>
              </a:rPr>
              <a:t>Кошторисна вартість: 17,5 млн грн</a:t>
            </a:r>
          </a:p>
          <a:p>
            <a:r>
              <a:rPr lang="uk-UA" sz="1200" dirty="0">
                <a:latin typeface="Vinnytsia Sans" panose="00000500000000000000" pitchFamily="50" charset="0"/>
              </a:rPr>
              <a:t>Площа: 1165 </a:t>
            </a:r>
            <a:r>
              <a:rPr lang="uk-UA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м</a:t>
            </a:r>
            <a:r>
              <a:rPr lang="uk-UA" sz="1200" baseline="30000" dirty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200" dirty="0">
              <a:latin typeface="Vinnytsia Sans" panose="00000500000000000000" pitchFamily="50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161" y="2922262"/>
            <a:ext cx="2793869" cy="2095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13" y="707434"/>
            <a:ext cx="5123622" cy="3842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161" y="707434"/>
            <a:ext cx="2793869" cy="2095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9553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-99774" y="1080465"/>
            <a:ext cx="90651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u="sng" dirty="0">
                <a:solidFill>
                  <a:srgbClr val="FF0000"/>
                </a:solidFill>
                <a:latin typeface="Vinnytsia Sans" panose="00000500000000000000" pitchFamily="50" charset="0"/>
              </a:rPr>
              <a:t>Реалізація проектів (заходів) з відновлення об'єктів житлового фонду, пошкоджених/знищених внаслідок збройної агресії, за рахунок коштів місцевих бюджетів</a:t>
            </a:r>
            <a:endParaRPr lang="uk-UA" sz="2400" b="1" u="sng" dirty="0">
              <a:solidFill>
                <a:srgbClr val="FF0000"/>
              </a:solidFill>
              <a:latin typeface="Vinnytsia Sa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776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4727" y="26434"/>
            <a:ext cx="90992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dirty="0">
                <a:latin typeface="Vinnytsia Sans" panose="00000500000000000000" pitchFamily="50" charset="0"/>
              </a:rPr>
              <a:t>Капітальний ремонт житлового будинку та господарської споруди по вул. Рильського, 3 </a:t>
            </a:r>
          </a:p>
          <a:p>
            <a:pPr algn="just"/>
            <a:r>
              <a:rPr lang="uk-UA" sz="1400" dirty="0">
                <a:latin typeface="Vinnytsia Sans" panose="00000500000000000000" pitchFamily="50" charset="0"/>
              </a:rPr>
              <a:t>в с. </a:t>
            </a:r>
            <a:r>
              <a:rPr lang="uk-UA" sz="1400" dirty="0" err="1">
                <a:latin typeface="Vinnytsia Sans" panose="00000500000000000000" pitchFamily="50" charset="0"/>
              </a:rPr>
              <a:t>Писарівка</a:t>
            </a:r>
            <a:r>
              <a:rPr lang="uk-UA" sz="1400" dirty="0">
                <a:latin typeface="Vinnytsia Sans" panose="00000500000000000000" pitchFamily="50" charset="0"/>
              </a:rPr>
              <a:t> Вінницької МТГ, пошкодженого внаслідок збройної агресії російської федерації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43962" y="4678921"/>
            <a:ext cx="4199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>
                <a:latin typeface="Vinnytsia Sans" panose="00000500000000000000" pitchFamily="50" charset="0"/>
              </a:rPr>
              <a:t>Кошторисна вартість: 6,1 млн грн</a:t>
            </a:r>
          </a:p>
          <a:p>
            <a:r>
              <a:rPr lang="uk-UA" sz="1200" dirty="0">
                <a:latin typeface="Vinnytsia Sans" panose="00000500000000000000" pitchFamily="50" charset="0"/>
              </a:rPr>
              <a:t>Площа: 114 </a:t>
            </a:r>
            <a:r>
              <a:rPr lang="uk-UA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м</a:t>
            </a:r>
            <a:r>
              <a:rPr lang="uk-UA" sz="1200" baseline="30000" dirty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200" dirty="0">
              <a:latin typeface="Vinnytsia Sans" panose="00000500000000000000" pitchFamily="50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71" y="549654"/>
            <a:ext cx="5111261" cy="3833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675" y="496900"/>
            <a:ext cx="2963008" cy="2222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675" y="2838973"/>
            <a:ext cx="2963008" cy="2222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39947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640" y="1493145"/>
            <a:ext cx="53113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latin typeface="Vinnytsia Sans" panose="00000500000000000000" pitchFamily="50" charset="0"/>
              </a:rPr>
              <a:t>ДЯКУЮ</a:t>
            </a:r>
          </a:p>
          <a:p>
            <a:r>
              <a:rPr lang="uk-UA" sz="4800" b="1" dirty="0">
                <a:latin typeface="Vinnytsia Sans" panose="00000500000000000000" pitchFamily="50" charset="0"/>
              </a:rPr>
              <a:t>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108569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1660" y="304265"/>
            <a:ext cx="9123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400" b="1" dirty="0">
                <a:latin typeface="Vinnytsia Sans" panose="00000500000000000000" pitchFamily="50" charset="0"/>
              </a:rPr>
              <a:t>Департаментом капітального будівництва була розроблена </a:t>
            </a:r>
            <a:r>
              <a:rPr lang="uk-UA" sz="1400" b="1" dirty="0" err="1">
                <a:latin typeface="Vinnytsia Sans" panose="00000500000000000000" pitchFamily="50" charset="0"/>
              </a:rPr>
              <a:t>проєктно</a:t>
            </a:r>
            <a:r>
              <a:rPr lang="uk-UA" sz="1400" b="1" dirty="0">
                <a:latin typeface="Vinnytsia Sans" panose="00000500000000000000" pitchFamily="50" charset="0"/>
              </a:rPr>
              <a:t>-кошторисна документація по наступним об'єктам: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-21660" y="745163"/>
            <a:ext cx="9165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200" dirty="0">
                <a:latin typeface="Vinnytsia Sans" panose="00000500000000000000" pitchFamily="50" charset="0"/>
              </a:rPr>
              <a:t>Нове будівництво автодорожнього шляхопроводу через залізничні колії (у створі вул. Академіка Янгеля та вул. Левка Лук'яненка) в м. Вінниці – розробка ПКД на завершальному етапі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" t="17164" r="1560" b="27731"/>
          <a:stretch/>
        </p:blipFill>
        <p:spPr>
          <a:xfrm>
            <a:off x="695113" y="1243277"/>
            <a:ext cx="4032912" cy="1408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3" t="4584" r="14391" b="22405"/>
          <a:stretch/>
        </p:blipFill>
        <p:spPr>
          <a:xfrm>
            <a:off x="6238565" y="1243277"/>
            <a:ext cx="2676995" cy="1403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кутник 4"/>
          <p:cNvSpPr/>
          <p:nvPr/>
        </p:nvSpPr>
        <p:spPr>
          <a:xfrm>
            <a:off x="-4829" y="2627183"/>
            <a:ext cx="91488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200" dirty="0">
                <a:latin typeface="Vinnytsia Sans" panose="00000500000000000000" pitchFamily="50" charset="0"/>
              </a:rPr>
              <a:t>Складовою частиною </a:t>
            </a:r>
            <a:r>
              <a:rPr lang="uk-UA" sz="1200" dirty="0" err="1">
                <a:latin typeface="Vinnytsia Sans" panose="00000500000000000000" pitchFamily="50" charset="0"/>
              </a:rPr>
              <a:t>проєкту</a:t>
            </a:r>
            <a:r>
              <a:rPr lang="uk-UA" sz="1200" dirty="0">
                <a:latin typeface="Vinnytsia Sans" panose="00000500000000000000" pitchFamily="50" charset="0"/>
              </a:rPr>
              <a:t> шляхопроводу є розробка </a:t>
            </a:r>
            <a:r>
              <a:rPr lang="uk-UA" sz="1200" dirty="0" err="1">
                <a:latin typeface="Vinnytsia Sans" panose="00000500000000000000" pitchFamily="50" charset="0"/>
              </a:rPr>
              <a:t>проєктно</a:t>
            </a:r>
            <a:r>
              <a:rPr lang="uk-UA" sz="1200" dirty="0">
                <a:latin typeface="Vinnytsia Sans" panose="00000500000000000000" pitchFamily="50" charset="0"/>
              </a:rPr>
              <a:t>-кошторисної документації по об'єкту «Нове будівництво комунікаційного тунелю під дорожнім одягом вул. Лук'яненка на відрізку від перехрестя з вул. </a:t>
            </a:r>
            <a:r>
              <a:rPr lang="uk-UA" sz="1200" dirty="0" err="1">
                <a:latin typeface="Vinnytsia Sans" panose="00000500000000000000" pitchFamily="50" charset="0"/>
              </a:rPr>
              <a:t>Шимка</a:t>
            </a:r>
            <a:r>
              <a:rPr lang="uk-UA" sz="1200" dirty="0">
                <a:latin typeface="Vinnytsia Sans" panose="00000500000000000000" pitchFamily="50" charset="0"/>
              </a:rPr>
              <a:t> до перехрестя з вул. Зерова в м. Вінниці»</a:t>
            </a:r>
            <a:endParaRPr lang="uk-UA" sz="1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" t="1644" r="21572" b="1507"/>
          <a:stretch/>
        </p:blipFill>
        <p:spPr>
          <a:xfrm>
            <a:off x="873370" y="3294103"/>
            <a:ext cx="3607533" cy="1849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" t="2222" r="830" b="15100"/>
          <a:stretch/>
        </p:blipFill>
        <p:spPr>
          <a:xfrm>
            <a:off x="5887010" y="3294102"/>
            <a:ext cx="3028550" cy="1849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кутник 5"/>
          <p:cNvSpPr/>
          <p:nvPr/>
        </p:nvSpPr>
        <p:spPr>
          <a:xfrm>
            <a:off x="920550" y="-9221"/>
            <a:ext cx="80635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err="1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Будівництво</a:t>
            </a:r>
            <a:r>
              <a:rPr lang="ru-RU" b="1" u="sng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b="1" u="sng" dirty="0" err="1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об'єктів</a:t>
            </a:r>
            <a:r>
              <a:rPr lang="ru-RU" b="1" u="sng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b="1" u="sng" dirty="0" err="1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житлово-комунального</a:t>
            </a:r>
            <a:r>
              <a:rPr lang="ru-RU" b="1" u="sng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b="1" u="sng" dirty="0" err="1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господарства</a:t>
            </a:r>
            <a:r>
              <a:rPr lang="ru-RU" b="1" u="sng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endParaRPr lang="uk-UA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659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58427" y="186481"/>
            <a:ext cx="9012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200" dirty="0">
                <a:latin typeface="Vinnytsia Sans" panose="00000500000000000000" pitchFamily="50" charset="0"/>
              </a:rPr>
              <a:t>Реконструкція будівлі (</a:t>
            </a:r>
            <a:r>
              <a:rPr lang="uk-UA" sz="1200" dirty="0" err="1">
                <a:latin typeface="Vinnytsia Sans" panose="00000500000000000000" pitchFamily="50" charset="0"/>
              </a:rPr>
              <a:t>термомодернізація</a:t>
            </a:r>
            <a:r>
              <a:rPr lang="uk-UA" sz="1200" dirty="0">
                <a:latin typeface="Vinnytsia Sans" panose="00000500000000000000" pitchFamily="50" charset="0"/>
              </a:rPr>
              <a:t>) комунального закладу "Вінницький ліцей №32" по вул. Героїв Нацгвардії, 40 в м. Вінниці (заходи з енергозбереження)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81" y="656347"/>
            <a:ext cx="3152021" cy="210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665" y="656348"/>
            <a:ext cx="3152021" cy="2101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81" y="2988598"/>
            <a:ext cx="3152021" cy="210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665" y="3014973"/>
            <a:ext cx="3152021" cy="210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кутник 6"/>
          <p:cNvSpPr/>
          <p:nvPr/>
        </p:nvSpPr>
        <p:spPr>
          <a:xfrm>
            <a:off x="2115791" y="-70798"/>
            <a:ext cx="60133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err="1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Будівництво</a:t>
            </a:r>
            <a:r>
              <a:rPr lang="ru-RU" b="1" u="sng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b="1" u="sng" dirty="0" err="1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освітніх</a:t>
            </a:r>
            <a:r>
              <a:rPr lang="ru-RU" b="1" u="sng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b="1" u="sng" dirty="0" err="1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установ</a:t>
            </a:r>
            <a:r>
              <a:rPr lang="ru-RU" b="1" u="sng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та </a:t>
            </a:r>
            <a:r>
              <a:rPr lang="ru-RU" b="1" u="sng" dirty="0" err="1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закладів</a:t>
            </a:r>
            <a:r>
              <a:rPr lang="ru-RU" b="1" u="sng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endParaRPr lang="uk-UA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731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55735" y="353056"/>
            <a:ext cx="89347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200" dirty="0"/>
              <a:t>Нове будівництво "фабрики-кухні" з </a:t>
            </a:r>
            <a:r>
              <a:rPr lang="uk-UA" sz="1200" dirty="0">
                <a:latin typeface="Vinnytsia Sans" panose="00000500000000000000" pitchFamily="50" charset="0"/>
              </a:rPr>
              <a:t>улаштуванням</a:t>
            </a:r>
            <a:r>
              <a:rPr lang="uk-UA" sz="1200" dirty="0"/>
              <a:t> захисної споруди цивільного захисту за </a:t>
            </a:r>
            <a:r>
              <a:rPr lang="uk-UA" sz="1200" dirty="0" err="1"/>
              <a:t>адресою</a:t>
            </a:r>
            <a:r>
              <a:rPr lang="uk-UA" sz="1200" dirty="0"/>
              <a:t>: Вінницька обл., м. Вінниця, вул. Хмельницьке шосе, 116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" t="2783" r="1404" b="23891"/>
          <a:stretch/>
        </p:blipFill>
        <p:spPr>
          <a:xfrm>
            <a:off x="405654" y="852868"/>
            <a:ext cx="3466369" cy="192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" t="2442" r="1244" b="23834"/>
          <a:stretch/>
        </p:blipFill>
        <p:spPr>
          <a:xfrm>
            <a:off x="5393531" y="852868"/>
            <a:ext cx="3254446" cy="192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кутник 7"/>
          <p:cNvSpPr/>
          <p:nvPr/>
        </p:nvSpPr>
        <p:spPr>
          <a:xfrm>
            <a:off x="0" y="2857430"/>
            <a:ext cx="746273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>
                <a:latin typeface="Vinnytsia Sans" panose="00000500000000000000" pitchFamily="50" charset="0"/>
              </a:rPr>
              <a:t>Завершується виготовлення </a:t>
            </a:r>
            <a:r>
              <a:rPr lang="uk-UA" sz="1200" dirty="0" err="1">
                <a:latin typeface="Vinnytsia Sans" panose="00000500000000000000" pitchFamily="50" charset="0"/>
              </a:rPr>
              <a:t>проєктно</a:t>
            </a:r>
            <a:r>
              <a:rPr lang="uk-UA" sz="1200" dirty="0">
                <a:latin typeface="Vinnytsia Sans" panose="00000500000000000000" pitchFamily="50" charset="0"/>
              </a:rPr>
              <a:t>-кошторисної документації для перевлаштування харчоблоків у закладах освіти під фабрику-кухню:</a:t>
            </a:r>
          </a:p>
          <a:p>
            <a:endParaRPr lang="uk-UA" sz="1200" dirty="0">
              <a:latin typeface="Vinnytsia Sans" panose="00000500000000000000" pitchFamily="50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uk-UA" sz="1000" dirty="0">
                <a:latin typeface="Vinnytsia Sans" panose="00000500000000000000" pitchFamily="50" charset="0"/>
              </a:rPr>
              <a:t>Реконструкція харчоблоку комунального закладу «Вінницький ліцей №30» по вул. Стрілецька, 62 в м. Вінниця;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uk-UA" sz="1000" dirty="0">
                <a:latin typeface="Vinnytsia Sans" panose="00000500000000000000" pitchFamily="50" charset="0"/>
              </a:rPr>
              <a:t>Реконструкція харчоблоку комунального закладу «Вінницький ліцей №31» по вул. Богдана Ступки, 13 в м. Вінниця;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uk-UA" sz="1000" dirty="0">
                <a:latin typeface="Vinnytsia Sans" panose="00000500000000000000" pitchFamily="50" charset="0"/>
              </a:rPr>
              <a:t>Капітальний ремонт харчоблоку та зони обідньої зали  КЗ «Вінницький ліцей № 19» по вул. Северина Наливайка, 17 в м. Вінниця;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uk-UA" sz="1000" dirty="0">
                <a:latin typeface="Vinnytsia Sans" panose="00000500000000000000" pitchFamily="50" charset="0"/>
              </a:rPr>
              <a:t>Капітальний ремонт  харчоблоку та зони обідньої зали  комунального закладу «Вінницький ліцей №32» по вул. Героїв Нацгвардії,40 в м. Вінниця;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uk-UA" sz="1000" dirty="0">
                <a:latin typeface="Vinnytsia Sans" panose="00000500000000000000" pitchFamily="50" charset="0"/>
              </a:rPr>
              <a:t>Капітальний ремонт харчоблоку та зони обідньої зали  КЗ «</a:t>
            </a:r>
            <a:r>
              <a:rPr lang="uk-UA" sz="1000" dirty="0" err="1">
                <a:latin typeface="Vinnytsia Sans" panose="00000500000000000000" pitchFamily="50" charset="0"/>
              </a:rPr>
              <a:t>Вінницько</a:t>
            </a:r>
            <a:r>
              <a:rPr lang="uk-UA" sz="1000" dirty="0">
                <a:latin typeface="Vinnytsia Sans" panose="00000500000000000000" pitchFamily="50" charset="0"/>
              </a:rPr>
              <a:t>-Хутірський ліцей» по вул. Незалежності, 54 в с. Вінницькі Хутори.</a:t>
            </a:r>
            <a:endParaRPr lang="uk-UA" sz="1200" dirty="0">
              <a:latin typeface="Vinnytsia Sans" panose="00000500000000000000" pitchFamily="50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527417" y="0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u="sng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Будівництво інших об’єктів  комунальної власності </a:t>
            </a:r>
            <a:endParaRPr lang="uk-UA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193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397940"/>
            <a:ext cx="9057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200" dirty="0">
                <a:latin typeface="Vinnytsia Sans" panose="00000500000000000000" pitchFamily="50" charset="0"/>
              </a:rPr>
              <a:t>Нове будівництво захисної споруди цивільного захисту - сховище комунального некомерційного підприємства "Вінницький регіональний клінічний лікувально-діагностичний центр серцево-судинної </a:t>
            </a:r>
            <a:r>
              <a:rPr lang="uk-UA" sz="1200" dirty="0" err="1">
                <a:latin typeface="Vinnytsia Sans" panose="00000500000000000000" pitchFamily="50" charset="0"/>
              </a:rPr>
              <a:t>паталогії</a:t>
            </a:r>
            <a:r>
              <a:rPr lang="uk-UA" sz="1200" dirty="0">
                <a:latin typeface="Vinnytsia Sans" panose="00000500000000000000" pitchFamily="50" charset="0"/>
              </a:rPr>
              <a:t>" по вул. Хмельницьке шосе, 98-Б в м. Вінниця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681" b="8034"/>
          <a:stretch/>
        </p:blipFill>
        <p:spPr>
          <a:xfrm>
            <a:off x="93679" y="1039091"/>
            <a:ext cx="3716676" cy="2813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" t="10758" r="65080" b="17643"/>
          <a:stretch/>
        </p:blipFill>
        <p:spPr>
          <a:xfrm>
            <a:off x="5292066" y="1039091"/>
            <a:ext cx="3096288" cy="2902690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2158886" y="28608"/>
            <a:ext cx="5390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err="1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Будівництво</a:t>
            </a:r>
            <a:r>
              <a:rPr lang="ru-RU" b="1" u="sng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b="1" u="sng" dirty="0" err="1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закладів</a:t>
            </a:r>
            <a:r>
              <a:rPr lang="ru-RU" b="1" u="sng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b="1" u="sng" dirty="0" err="1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охорони</a:t>
            </a:r>
            <a:r>
              <a:rPr lang="ru-RU" b="1" u="sng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здоров</a:t>
            </a:r>
            <a:r>
              <a:rPr lang="uk-UA" b="1" u="sng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'</a:t>
            </a:r>
            <a:r>
              <a:rPr lang="ru-RU" b="1" u="sng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я </a:t>
            </a:r>
            <a:endParaRPr lang="uk-UA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670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03441" y="809494"/>
            <a:ext cx="659311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u="sng" dirty="0" err="1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Будівництво</a:t>
            </a:r>
            <a:r>
              <a:rPr lang="ru-RU" sz="4000" b="1" u="sng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4000" b="1" u="sng" dirty="0" err="1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освітніх</a:t>
            </a:r>
            <a:r>
              <a:rPr lang="ru-RU" sz="4000" b="1" u="sng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4000" b="1" u="sng" dirty="0" err="1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установ</a:t>
            </a:r>
            <a:r>
              <a:rPr lang="ru-RU" sz="4000" b="1" u="sng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та </a:t>
            </a:r>
            <a:r>
              <a:rPr lang="ru-RU" sz="4000" b="1" u="sng" dirty="0" err="1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закладів</a:t>
            </a:r>
            <a:endParaRPr lang="ru-RU" sz="4000" b="1" u="sng" dirty="0">
              <a:solidFill>
                <a:srgbClr val="FF0000"/>
              </a:solidFill>
              <a:latin typeface="Vinnytsia Sans" panose="00000500000000000000" pitchFamily="50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latin typeface="Vinnytsia Sans" panose="00000500000000000000" pitchFamily="50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err="1">
                <a:latin typeface="Vinnytsia Sans" panose="00000500000000000000" pitchFamily="50" charset="0"/>
                <a:cs typeface="Times New Roman" panose="02020603050405020304" pitchFamily="18" charset="0"/>
              </a:rPr>
              <a:t>Протирадіаційні</a:t>
            </a:r>
            <a:r>
              <a:rPr lang="ru-RU" sz="4000" b="1" dirty="0"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Vinnytsia Sans" panose="00000500000000000000" pitchFamily="50" charset="0"/>
                <a:cs typeface="Times New Roman" panose="02020603050405020304" pitchFamily="18" charset="0"/>
              </a:rPr>
              <a:t>укриття</a:t>
            </a:r>
            <a:endParaRPr lang="uk-UA" sz="4000" b="1" dirty="0">
              <a:latin typeface="Vinnytsia Sa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255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3361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err="1">
                <a:latin typeface="Vinnytsia Sans" panose="00000500000000000000" pitchFamily="50" charset="0"/>
              </a:rPr>
              <a:t>Нове</a:t>
            </a:r>
            <a:r>
              <a:rPr lang="ru-RU" sz="1400" dirty="0">
                <a:latin typeface="Vinnytsia Sans" panose="00000500000000000000" pitchFamily="50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</a:rPr>
              <a:t>будівництво</a:t>
            </a:r>
            <a:r>
              <a:rPr lang="ru-RU" sz="1400" dirty="0">
                <a:latin typeface="Vinnytsia Sans" panose="00000500000000000000" pitchFamily="50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</a:rPr>
              <a:t>споруди</a:t>
            </a:r>
            <a:r>
              <a:rPr lang="ru-RU" sz="1400" dirty="0">
                <a:latin typeface="Vinnytsia Sans" panose="00000500000000000000" pitchFamily="50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</a:rPr>
              <a:t>цивільного</a:t>
            </a:r>
            <a:r>
              <a:rPr lang="ru-RU" sz="1400" dirty="0">
                <a:latin typeface="Vinnytsia Sans" panose="00000500000000000000" pitchFamily="50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</a:rPr>
              <a:t>захисту</a:t>
            </a:r>
            <a:r>
              <a:rPr lang="ru-RU" sz="1400" dirty="0">
                <a:latin typeface="Vinnytsia Sans" panose="00000500000000000000" pitchFamily="50" charset="0"/>
              </a:rPr>
              <a:t>, </a:t>
            </a:r>
            <a:r>
              <a:rPr lang="ru-RU" sz="1400" dirty="0" err="1">
                <a:latin typeface="Vinnytsia Sans" panose="00000500000000000000" pitchFamily="50" charset="0"/>
              </a:rPr>
              <a:t>протирадіаційне</a:t>
            </a:r>
            <a:r>
              <a:rPr lang="ru-RU" sz="1400" dirty="0">
                <a:latin typeface="Vinnytsia Sans" panose="00000500000000000000" pitchFamily="50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</a:rPr>
              <a:t>укриття</a:t>
            </a:r>
            <a:r>
              <a:rPr lang="ru-RU" sz="1400" dirty="0">
                <a:latin typeface="Vinnytsia Sans" panose="00000500000000000000" pitchFamily="50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</a:rPr>
              <a:t>комунального</a:t>
            </a:r>
            <a:r>
              <a:rPr lang="ru-RU" sz="1400" dirty="0">
                <a:latin typeface="Vinnytsia Sans" panose="00000500000000000000" pitchFamily="50" charset="0"/>
              </a:rPr>
              <a:t> закладу "Заклад </a:t>
            </a:r>
            <a:r>
              <a:rPr lang="ru-RU" sz="1400" dirty="0" err="1">
                <a:latin typeface="Vinnytsia Sans" panose="00000500000000000000" pitchFamily="50" charset="0"/>
              </a:rPr>
              <a:t>дошкільної</a:t>
            </a:r>
            <a:r>
              <a:rPr lang="ru-RU" sz="1400" dirty="0">
                <a:latin typeface="Vinnytsia Sans" panose="00000500000000000000" pitchFamily="50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</a:rPr>
              <a:t>освіти</a:t>
            </a:r>
            <a:r>
              <a:rPr lang="ru-RU" sz="1400" dirty="0">
                <a:latin typeface="Vinnytsia Sans" panose="00000500000000000000" pitchFamily="50" charset="0"/>
              </a:rPr>
              <a:t> № 28 </a:t>
            </a:r>
            <a:r>
              <a:rPr lang="ru-RU" sz="1400" dirty="0" err="1">
                <a:latin typeface="Vinnytsia Sans" panose="00000500000000000000" pitchFamily="50" charset="0"/>
              </a:rPr>
              <a:t>Вінницької</a:t>
            </a:r>
            <a:r>
              <a:rPr lang="ru-RU" sz="1400" dirty="0">
                <a:latin typeface="Vinnytsia Sans" panose="00000500000000000000" pitchFamily="50" charset="0"/>
              </a:rPr>
              <a:t> </a:t>
            </a:r>
            <a:r>
              <a:rPr lang="ru-RU" sz="1400" dirty="0" err="1">
                <a:latin typeface="Vinnytsia Sans" panose="00000500000000000000" pitchFamily="50" charset="0"/>
              </a:rPr>
              <a:t>міської</a:t>
            </a:r>
            <a:r>
              <a:rPr lang="ru-RU" sz="1400" dirty="0">
                <a:latin typeface="Vinnytsia Sans" panose="00000500000000000000" pitchFamily="50" charset="0"/>
              </a:rPr>
              <a:t> ради" по </a:t>
            </a:r>
            <a:r>
              <a:rPr lang="ru-RU" sz="1400" dirty="0" err="1">
                <a:latin typeface="Vinnytsia Sans" panose="00000500000000000000" pitchFamily="50" charset="0"/>
              </a:rPr>
              <a:t>вул</a:t>
            </a:r>
            <a:r>
              <a:rPr lang="ru-RU" sz="1400" dirty="0">
                <a:latin typeface="Vinnytsia Sans" panose="00000500000000000000" pitchFamily="50" charset="0"/>
              </a:rPr>
              <a:t>. </a:t>
            </a:r>
            <a:r>
              <a:rPr lang="ru-RU" sz="1400" dirty="0" err="1">
                <a:latin typeface="Vinnytsia Sans" panose="00000500000000000000" pitchFamily="50" charset="0"/>
              </a:rPr>
              <a:t>Захисників</a:t>
            </a:r>
            <a:r>
              <a:rPr lang="ru-RU" sz="1400" dirty="0">
                <a:latin typeface="Vinnytsia Sans" panose="00000500000000000000" pitchFamily="50" charset="0"/>
              </a:rPr>
              <a:t> Неба, 24 в м. </a:t>
            </a:r>
            <a:r>
              <a:rPr lang="ru-RU" sz="1400" dirty="0" err="1">
                <a:latin typeface="Vinnytsia Sans" panose="00000500000000000000" pitchFamily="50" charset="0"/>
              </a:rPr>
              <a:t>Вінниці</a:t>
            </a:r>
            <a:endParaRPr lang="uk-UA" sz="1400" dirty="0">
              <a:latin typeface="Vinnytsia Sans" panose="00000500000000000000" pitchFamily="5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375" y="4497169"/>
            <a:ext cx="4199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>
                <a:latin typeface="Vinnytsia Sans" panose="00000500000000000000" pitchFamily="50" charset="0"/>
              </a:rPr>
              <a:t>Кошторисна вартість: 20,8млн грн</a:t>
            </a:r>
          </a:p>
          <a:p>
            <a:r>
              <a:rPr lang="uk-UA" sz="1200" dirty="0">
                <a:latin typeface="Vinnytsia Sans" panose="00000500000000000000" pitchFamily="50" charset="0"/>
              </a:rPr>
              <a:t>Місткість: </a:t>
            </a:r>
            <a:r>
              <a:rPr lang="ru-RU" sz="1200" dirty="0">
                <a:latin typeface="Vinnytsia Sans" panose="00000500000000000000" pitchFamily="50" charset="0"/>
              </a:rPr>
              <a:t>123 особи</a:t>
            </a:r>
            <a:endParaRPr lang="uk-UA" sz="1200" dirty="0">
              <a:latin typeface="Vinnytsia Sans" panose="00000500000000000000" pitchFamily="50" charset="0"/>
            </a:endParaRPr>
          </a:p>
          <a:p>
            <a:r>
              <a:rPr lang="uk-UA" sz="1200" dirty="0">
                <a:latin typeface="Vinnytsia Sans" panose="00000500000000000000" pitchFamily="50" charset="0"/>
              </a:rPr>
              <a:t>Площа: 289 м</a:t>
            </a:r>
            <a:r>
              <a:rPr lang="uk-UA" sz="1200" baseline="30000" dirty="0">
                <a:latin typeface="Vinnytsia Sans" panose="00000500000000000000" pitchFamily="50" charset="0"/>
              </a:rPr>
              <a:t>2</a:t>
            </a:r>
            <a:endParaRPr lang="uk-UA" sz="1200" dirty="0">
              <a:latin typeface="Vinnytsia Sans" panose="00000500000000000000" pitchFamily="50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38" y="618434"/>
            <a:ext cx="3064485" cy="2168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38" y="3017355"/>
            <a:ext cx="3064485" cy="2042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Зображення, що містить просто неба, дерево, небо, рослин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0A00152D-AD54-5C90-CA3C-74FC1D0741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" b="17037"/>
          <a:stretch/>
        </p:blipFill>
        <p:spPr>
          <a:xfrm>
            <a:off x="92821" y="709521"/>
            <a:ext cx="5583023" cy="3670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832735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388</TotalTime>
  <Words>1461</Words>
  <Application>Microsoft Office PowerPoint</Application>
  <PresentationFormat>Екран (16:9)</PresentationFormat>
  <Paragraphs>133</Paragraphs>
  <Slides>33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Vinnytsia Sans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Мірчук Сергій Валерійович</dc:creator>
  <cp:lastModifiedBy>Мазуренко Денис Анатолійович</cp:lastModifiedBy>
  <cp:revision>23</cp:revision>
  <dcterms:created xsi:type="dcterms:W3CDTF">2020-06-23T09:28:56Z</dcterms:created>
  <dcterms:modified xsi:type="dcterms:W3CDTF">2026-03-04T15:13:52Z</dcterms:modified>
</cp:coreProperties>
</file>